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7"/>
  </p:notesMasterIdLst>
  <p:sldIdLst>
    <p:sldId id="256" r:id="rId2"/>
    <p:sldId id="258" r:id="rId3"/>
    <p:sldId id="259" r:id="rId4"/>
    <p:sldId id="263" r:id="rId5"/>
    <p:sldId id="307" r:id="rId6"/>
    <p:sldId id="334" r:id="rId7"/>
    <p:sldId id="318" r:id="rId8"/>
    <p:sldId id="317" r:id="rId9"/>
    <p:sldId id="270" r:id="rId10"/>
    <p:sldId id="333" r:id="rId11"/>
    <p:sldId id="320" r:id="rId12"/>
    <p:sldId id="324" r:id="rId13"/>
    <p:sldId id="321" r:id="rId14"/>
    <p:sldId id="309" r:id="rId15"/>
    <p:sldId id="335" r:id="rId16"/>
    <p:sldId id="337" r:id="rId17"/>
    <p:sldId id="336" r:id="rId18"/>
    <p:sldId id="310" r:id="rId19"/>
    <p:sldId id="325" r:id="rId20"/>
    <p:sldId id="322" r:id="rId21"/>
    <p:sldId id="328" r:id="rId22"/>
    <p:sldId id="313" r:id="rId23"/>
    <p:sldId id="314" r:id="rId24"/>
    <p:sldId id="327" r:id="rId25"/>
    <p:sldId id="285" r:id="rId26"/>
  </p:sldIdLst>
  <p:sldSz cx="9144000" cy="5143500" type="screen16x9"/>
  <p:notesSz cx="6858000" cy="9144000"/>
  <p:embeddedFontLst>
    <p:embeddedFont>
      <p:font typeface="Big Shoulders Text Black" panose="020B0604020202020204" charset="0"/>
      <p:bold r:id="rId28"/>
    </p:embeddedFont>
    <p:embeddedFont>
      <p:font typeface="Bigshot One" panose="020B0604020202020204" charset="0"/>
      <p:regular r:id="rId29"/>
    </p:embeddedFont>
    <p:embeddedFont>
      <p:font typeface="Calibri" panose="020F0502020204030204" pitchFamily="34" charset="0"/>
      <p:regular r:id="rId30"/>
      <p:bold r:id="rId31"/>
      <p:italic r:id="rId32"/>
      <p:boldItalic r:id="rId33"/>
    </p:embeddedFont>
    <p:embeddedFont>
      <p:font typeface="Georgia" panose="02040502050405020303" pitchFamily="18" charset="0"/>
      <p:regular r:id="rId34"/>
      <p:bold r:id="rId35"/>
      <p:italic r:id="rId36"/>
      <p:boldItalic r:id="rId37"/>
    </p:embeddedFont>
    <p:embeddedFont>
      <p:font typeface="Nunito" panose="00000500000000000000" pitchFamily="2" charset="0"/>
      <p:regular r:id="rId38"/>
      <p:bold r:id="rId39"/>
      <p:italic r:id="rId40"/>
      <p:boldItalic r:id="rId41"/>
    </p:embeddedFont>
    <p:embeddedFont>
      <p:font typeface="Overpass"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6D7B83-FA16-410E-98C1-3739BC71DBAE}">
  <a:tblStyle styleId="{716D7B83-FA16-410E-98C1-3739BC71DB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1194"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08aea85b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08aea85b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570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283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013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47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1132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986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605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558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152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08aea85b7_0_18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08aea85b7_0_18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843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588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12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3578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350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893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57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728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134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0" name="Google Shape;10;p2"/>
          <p:cNvCxnSpPr>
            <a:stCxn id="11" idx="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cxnSp>
        <p:nvCxnSpPr>
          <p:cNvPr id="12" name="Google Shape;12;p2"/>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3;p2"/>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14;p2"/>
          <p:cNvCxnSpPr/>
          <p:nvPr/>
        </p:nvCxnSpPr>
        <p:spPr>
          <a:xfrm rot="10800000">
            <a:off x="1273125"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5;p2"/>
          <p:cNvCxnSpPr/>
          <p:nvPr/>
        </p:nvCxnSpPr>
        <p:spPr>
          <a:xfrm rot="10800000">
            <a:off x="1483650"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6" name="Google Shape;16;p2"/>
          <p:cNvCxnSpPr/>
          <p:nvPr/>
        </p:nvCxnSpPr>
        <p:spPr>
          <a:xfrm rot="10800000">
            <a:off x="1694175" y="388892"/>
            <a:ext cx="83700" cy="0"/>
          </a:xfrm>
          <a:prstGeom prst="straightConnector1">
            <a:avLst/>
          </a:prstGeom>
          <a:noFill/>
          <a:ln w="28575" cap="flat" cmpd="sng">
            <a:solidFill>
              <a:schemeClr val="dk1"/>
            </a:solidFill>
            <a:prstDash val="solid"/>
            <a:round/>
            <a:headEnd type="none" w="med" len="med"/>
            <a:tailEnd type="none" w="med" len="med"/>
          </a:ln>
        </p:spPr>
      </p:cxnSp>
      <p:sp>
        <p:nvSpPr>
          <p:cNvPr id="17" name="Google Shape;17;p2"/>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Font typeface="Bigshot One"/>
              <a:buNone/>
              <a:defRPr sz="7700">
                <a:latin typeface="Bigshot One"/>
                <a:ea typeface="Bigshot One"/>
                <a:cs typeface="Bigshot One"/>
                <a:sym typeface="Bigsho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5364400" y="3594700"/>
            <a:ext cx="2973000" cy="928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1" name="Google Shape;21;p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 name="Google Shape;22;p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3" name="Google Shape;23;p3"/>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4968525" y="987538"/>
            <a:ext cx="251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6" name="Google Shape;26;p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pic>
        <p:nvPicPr>
          <p:cNvPr id="51" name="Google Shape;51;p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52" name="Google Shape;52;p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53" name="Google Shape;53;p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54" name="Google Shape;54;p7"/>
          <p:cNvSpPr txBox="1">
            <a:spLocks noGrp="1"/>
          </p:cNvSpPr>
          <p:nvPr>
            <p:ph type="body" idx="1"/>
          </p:nvPr>
        </p:nvSpPr>
        <p:spPr>
          <a:xfrm>
            <a:off x="720000" y="1670525"/>
            <a:ext cx="4294800" cy="26166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sz="16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55" name="Google Shape;55;p7"/>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56" name="Google Shape;56;p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86" name="Google Shape;86;p1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87" name="Google Shape;87;p1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88" name="Google Shape;88;p1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89" name="Google Shape;89;p1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0" name="Google Shape;90;p13"/>
          <p:cNvSpPr txBox="1">
            <a:spLocks noGrp="1"/>
          </p:cNvSpPr>
          <p:nvPr>
            <p:ph type="title" hasCustomPrompt="1"/>
          </p:nvPr>
        </p:nvSpPr>
        <p:spPr>
          <a:xfrm>
            <a:off x="891364"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1" name="Google Shape;91;p13"/>
          <p:cNvSpPr txBox="1">
            <a:spLocks noGrp="1"/>
          </p:cNvSpPr>
          <p:nvPr>
            <p:ph type="subTitle" idx="3"/>
          </p:nvPr>
        </p:nvSpPr>
        <p:spPr>
          <a:xfrm flipH="1">
            <a:off x="1782000" y="3802075"/>
            <a:ext cx="2739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2" name="Google Shape;92;p13"/>
          <p:cNvSpPr txBox="1">
            <a:spLocks noGrp="1"/>
          </p:cNvSpPr>
          <p:nvPr>
            <p:ph type="subTitle" idx="4"/>
          </p:nvPr>
        </p:nvSpPr>
        <p:spPr>
          <a:xfrm flipH="1">
            <a:off x="1781974" y="3213450"/>
            <a:ext cx="17127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3" name="Google Shape;93;p1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4" name="Google Shape;94;p1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5" name="Google Shape;95;p1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6" name="Google Shape;96;p13"/>
          <p:cNvSpPr txBox="1">
            <a:spLocks noGrp="1"/>
          </p:cNvSpPr>
          <p:nvPr>
            <p:ph type="subTitle" idx="8"/>
          </p:nvPr>
        </p:nvSpPr>
        <p:spPr>
          <a:xfrm flipH="1">
            <a:off x="5613288" y="3213450"/>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7" name="Google Shape;97;p13"/>
          <p:cNvSpPr txBox="1">
            <a:spLocks noGrp="1"/>
          </p:cNvSpPr>
          <p:nvPr>
            <p:ph type="title" idx="9" hasCustomPrompt="1"/>
          </p:nvPr>
        </p:nvSpPr>
        <p:spPr>
          <a:xfrm>
            <a:off x="891421"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8" name="Google Shape;98;p13"/>
          <p:cNvSpPr txBox="1">
            <a:spLocks noGrp="1"/>
          </p:cNvSpPr>
          <p:nvPr>
            <p:ph type="title" idx="13" hasCustomPrompt="1"/>
          </p:nvPr>
        </p:nvSpPr>
        <p:spPr>
          <a:xfrm>
            <a:off x="4741802"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9" name="Google Shape;99;p13"/>
          <p:cNvSpPr txBox="1">
            <a:spLocks noGrp="1"/>
          </p:cNvSpPr>
          <p:nvPr>
            <p:ph type="title" idx="14" hasCustomPrompt="1"/>
          </p:nvPr>
        </p:nvSpPr>
        <p:spPr>
          <a:xfrm>
            <a:off x="4741802"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100" name="Google Shape;100;p1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01" name="Google Shape;101;p1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26"/>
        <p:cNvGrpSpPr/>
        <p:nvPr/>
      </p:nvGrpSpPr>
      <p:grpSpPr>
        <a:xfrm>
          <a:off x="0" y="0"/>
          <a:ext cx="0" cy="0"/>
          <a:chOff x="0" y="0"/>
          <a:chExt cx="0" cy="0"/>
        </a:xfrm>
      </p:grpSpPr>
      <p:pic>
        <p:nvPicPr>
          <p:cNvPr id="127" name="Google Shape;127;p1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28" name="Google Shape;128;p1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29" name="Google Shape;129;p1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0" name="Google Shape;130;p17"/>
          <p:cNvSpPr txBox="1">
            <a:spLocks noGrp="1"/>
          </p:cNvSpPr>
          <p:nvPr>
            <p:ph type="title"/>
          </p:nvPr>
        </p:nvSpPr>
        <p:spPr>
          <a:xfrm>
            <a:off x="713100" y="1153250"/>
            <a:ext cx="3765900" cy="219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17"/>
          <p:cNvSpPr txBox="1">
            <a:spLocks noGrp="1"/>
          </p:cNvSpPr>
          <p:nvPr>
            <p:ph type="subTitle" idx="1"/>
          </p:nvPr>
        </p:nvSpPr>
        <p:spPr>
          <a:xfrm>
            <a:off x="4326850" y="3599400"/>
            <a:ext cx="4097100" cy="100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32" name="Google Shape;132;p1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33"/>
        <p:cNvGrpSpPr/>
        <p:nvPr/>
      </p:nvGrpSpPr>
      <p:grpSpPr>
        <a:xfrm>
          <a:off x="0" y="0"/>
          <a:ext cx="0" cy="0"/>
          <a:chOff x="0" y="0"/>
          <a:chExt cx="0" cy="0"/>
        </a:xfrm>
      </p:grpSpPr>
      <p:pic>
        <p:nvPicPr>
          <p:cNvPr id="134" name="Google Shape;134;p18"/>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35" name="Google Shape;135;p18"/>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6" name="Google Shape;136;p18"/>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7" name="Google Shape;137;p18"/>
          <p:cNvSpPr txBox="1">
            <a:spLocks noGrp="1"/>
          </p:cNvSpPr>
          <p:nvPr>
            <p:ph type="title"/>
          </p:nvPr>
        </p:nvSpPr>
        <p:spPr>
          <a:xfrm>
            <a:off x="720000" y="1369188"/>
            <a:ext cx="2646900" cy="1080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18"/>
          <p:cNvSpPr txBox="1">
            <a:spLocks noGrp="1"/>
          </p:cNvSpPr>
          <p:nvPr>
            <p:ph type="subTitle" idx="1"/>
          </p:nvPr>
        </p:nvSpPr>
        <p:spPr>
          <a:xfrm>
            <a:off x="720000" y="2544063"/>
            <a:ext cx="26469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39" name="Google Shape;139;p18"/>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22"/>
        <p:cNvGrpSpPr/>
        <p:nvPr/>
      </p:nvGrpSpPr>
      <p:grpSpPr>
        <a:xfrm>
          <a:off x="0" y="0"/>
          <a:ext cx="0" cy="0"/>
          <a:chOff x="0" y="0"/>
          <a:chExt cx="0" cy="0"/>
        </a:xfrm>
      </p:grpSpPr>
      <p:pic>
        <p:nvPicPr>
          <p:cNvPr id="223" name="Google Shape;223;p26"/>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24" name="Google Shape;224;p26"/>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5" name="Google Shape;225;p26"/>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26" name="Google Shape;226;p26"/>
          <p:cNvSpPr txBox="1"/>
          <p:nvPr/>
        </p:nvSpPr>
        <p:spPr>
          <a:xfrm>
            <a:off x="4386850" y="3683637"/>
            <a:ext cx="37728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Calibri"/>
                <a:ea typeface="Calibri"/>
                <a:cs typeface="Calibri"/>
                <a:sym typeface="Calibri"/>
              </a:rPr>
              <a:t>CREDITS: This presentation template was created by </a:t>
            </a:r>
            <a:r>
              <a:rPr lang="en" sz="10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Slidesgo</a:t>
            </a:r>
            <a:r>
              <a:rPr lang="en" sz="1000">
                <a:solidFill>
                  <a:schemeClr val="dk1"/>
                </a:solidFill>
                <a:latin typeface="Calibri"/>
                <a:ea typeface="Calibri"/>
                <a:cs typeface="Calibri"/>
                <a:sym typeface="Calibri"/>
              </a:rPr>
              <a:t>, including icons by </a:t>
            </a:r>
            <a:r>
              <a:rPr lang="en" sz="1000">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Flaticon</a:t>
            </a:r>
            <a:r>
              <a:rPr lang="en" sz="1000">
                <a:solidFill>
                  <a:schemeClr val="dk1"/>
                </a:solidFill>
                <a:latin typeface="Calibri"/>
                <a:ea typeface="Calibri"/>
                <a:cs typeface="Calibri"/>
                <a:sym typeface="Calibri"/>
              </a:rPr>
              <a:t> and infographics &amp; images by </a:t>
            </a:r>
            <a:r>
              <a:rPr lang="en" sz="1000">
                <a:solidFill>
                  <a:schemeClr val="dk1"/>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Freepik</a:t>
            </a:r>
            <a:endParaRPr sz="1000">
              <a:solidFill>
                <a:schemeClr val="dk1"/>
              </a:solidFill>
              <a:latin typeface="Calibri"/>
              <a:ea typeface="Calibri"/>
              <a:cs typeface="Calibri"/>
              <a:sym typeface="Calibri"/>
            </a:endParaRPr>
          </a:p>
        </p:txBody>
      </p:sp>
      <p:sp>
        <p:nvSpPr>
          <p:cNvPr id="227" name="Google Shape;227;p26"/>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26"/>
          <p:cNvSpPr txBox="1">
            <a:spLocks noGrp="1"/>
          </p:cNvSpPr>
          <p:nvPr>
            <p:ph type="subTitle" idx="1"/>
          </p:nvPr>
        </p:nvSpPr>
        <p:spPr>
          <a:xfrm>
            <a:off x="4555897" y="1995607"/>
            <a:ext cx="34347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29" name="Google Shape;229;p26"/>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0"/>
        <p:cNvGrpSpPr/>
        <p:nvPr/>
      </p:nvGrpSpPr>
      <p:grpSpPr>
        <a:xfrm>
          <a:off x="0" y="0"/>
          <a:ext cx="0" cy="0"/>
          <a:chOff x="0" y="0"/>
          <a:chExt cx="0" cy="0"/>
        </a:xfrm>
      </p:grpSpPr>
      <p:pic>
        <p:nvPicPr>
          <p:cNvPr id="231" name="Google Shape;231;p2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32" name="Google Shape;232;p2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33" name="Google Shape;233;p2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234" name="Google Shape;234;p2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igshot One"/>
              <a:buNone/>
              <a:defRPr sz="3500">
                <a:solidFill>
                  <a:schemeClr val="dk1"/>
                </a:solidFill>
                <a:latin typeface="Bigshot One"/>
                <a:ea typeface="Bigshot One"/>
                <a:cs typeface="Bigshot One"/>
                <a:sym typeface="Bigshot One"/>
              </a:defRPr>
            </a:lvl1pPr>
            <a:lvl2pPr lvl="1"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2pPr>
            <a:lvl3pPr lvl="2"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3pPr>
            <a:lvl4pPr lvl="3"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4pPr>
            <a:lvl5pPr lvl="4"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5pPr>
            <a:lvl6pPr lvl="5"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6pPr>
            <a:lvl7pPr lvl="6"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7pPr>
            <a:lvl8pPr lvl="7"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8pPr>
            <a:lvl9pPr lvl="8"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libri"/>
              <a:buChar char="●"/>
              <a:defRPr>
                <a:solidFill>
                  <a:schemeClr val="dk1"/>
                </a:solidFill>
                <a:latin typeface="Calibri"/>
                <a:ea typeface="Calibri"/>
                <a:cs typeface="Calibri"/>
                <a:sym typeface="Calibri"/>
              </a:defRPr>
            </a:lvl1pPr>
            <a:lvl2pPr marL="914400" lvl="1"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2pPr>
            <a:lvl3pPr marL="1371600" lvl="2"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3pPr>
            <a:lvl4pPr marL="1828800" lvl="3"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4pPr>
            <a:lvl5pPr marL="2286000" lvl="4"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5pPr>
            <a:lvl6pPr marL="2743200" lvl="5"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6pPr>
            <a:lvl7pPr marL="3200400" lvl="6"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7pPr>
            <a:lvl8pPr marL="3657600" lvl="7"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8pPr>
            <a:lvl9pPr marL="4114800" lvl="8" indent="-317500">
              <a:lnSpc>
                <a:spcPct val="115000"/>
              </a:lnSpc>
              <a:spcBef>
                <a:spcPts val="1600"/>
              </a:spcBef>
              <a:spcAft>
                <a:spcPts val="1600"/>
              </a:spcAft>
              <a:buClr>
                <a:schemeClr val="dk1"/>
              </a:buClr>
              <a:buSzPts val="1400"/>
              <a:buFont typeface="Calibri"/>
              <a:buChar char="■"/>
              <a:defRPr>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3" r:id="rId6"/>
    <p:sldLayoutId id="2147483664" r:id="rId7"/>
    <p:sldLayoutId id="2147483672" r:id="rId8"/>
    <p:sldLayoutId id="214748367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1"/>
          <p:cNvSpPr txBox="1">
            <a:spLocks noGrp="1"/>
          </p:cNvSpPr>
          <p:nvPr>
            <p:ph type="ctrTitle"/>
          </p:nvPr>
        </p:nvSpPr>
        <p:spPr>
          <a:xfrm>
            <a:off x="223242" y="1225950"/>
            <a:ext cx="6574152" cy="26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AIML</a:t>
            </a:r>
            <a:br>
              <a:rPr lang="en" dirty="0"/>
            </a:br>
            <a:r>
              <a:rPr lang="en" dirty="0"/>
              <a:t>Regression</a:t>
            </a:r>
            <a:endParaRPr dirty="0"/>
          </a:p>
        </p:txBody>
      </p:sp>
      <p:sp>
        <p:nvSpPr>
          <p:cNvPr id="247" name="Google Shape;247;p31"/>
          <p:cNvSpPr txBox="1">
            <a:spLocks noGrp="1"/>
          </p:cNvSpPr>
          <p:nvPr>
            <p:ph type="subTitle" idx="1"/>
          </p:nvPr>
        </p:nvSpPr>
        <p:spPr>
          <a:xfrm>
            <a:off x="223242" y="3576640"/>
            <a:ext cx="2973000" cy="92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P2112646</a:t>
            </a:r>
          </a:p>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Justin Wong Juin Hng</a:t>
            </a:r>
            <a:endParaRPr dirty="0">
              <a:latin typeface="Times New Roman" panose="02020603050405020304" pitchFamily="18" charset="0"/>
              <a:cs typeface="Times New Roman" panose="02020603050405020304" pitchFamily="18" charset="0"/>
            </a:endParaRPr>
          </a:p>
        </p:txBody>
      </p:sp>
      <p:sp>
        <p:nvSpPr>
          <p:cNvPr id="248" name="Google Shape;248;p31"/>
          <p:cNvSpPr/>
          <p:nvPr/>
        </p:nvSpPr>
        <p:spPr>
          <a:xfrm>
            <a:off x="6510915" y="1286005"/>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7747965" y="1756955"/>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6682928" y="2580568"/>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8292661" y="1452505"/>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7287251" y="2267351"/>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7491703" y="240044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55" name="Google Shape;255;p31"/>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grpSp>
        <p:nvGrpSpPr>
          <p:cNvPr id="256" name="Google Shape;256;p31"/>
          <p:cNvGrpSpPr/>
          <p:nvPr/>
        </p:nvGrpSpPr>
        <p:grpSpPr>
          <a:xfrm>
            <a:off x="4887442" y="162470"/>
            <a:ext cx="764096" cy="175985"/>
            <a:chOff x="4917734" y="191707"/>
            <a:chExt cx="764096" cy="175985"/>
          </a:xfrm>
        </p:grpSpPr>
        <p:grpSp>
          <p:nvGrpSpPr>
            <p:cNvPr id="257" name="Google Shape;257;p31"/>
            <p:cNvGrpSpPr/>
            <p:nvPr/>
          </p:nvGrpSpPr>
          <p:grpSpPr>
            <a:xfrm>
              <a:off x="4917734" y="191707"/>
              <a:ext cx="175994" cy="175985"/>
              <a:chOff x="266768" y="1721375"/>
              <a:chExt cx="397907" cy="397887"/>
            </a:xfrm>
          </p:grpSpPr>
          <p:sp>
            <p:nvSpPr>
              <p:cNvPr id="258" name="Google Shape;258;p3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31"/>
            <p:cNvGrpSpPr/>
            <p:nvPr/>
          </p:nvGrpSpPr>
          <p:grpSpPr>
            <a:xfrm>
              <a:off x="5211543" y="191707"/>
              <a:ext cx="175976" cy="175985"/>
              <a:chOff x="864491" y="1723250"/>
              <a:chExt cx="397866" cy="397887"/>
            </a:xfrm>
          </p:grpSpPr>
          <p:sp>
            <p:nvSpPr>
              <p:cNvPr id="261" name="Google Shape;261;p3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31"/>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504415" y="780338"/>
            <a:ext cx="2833097"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 Engineering</a:t>
            </a:r>
            <a:endParaRPr dirty="0"/>
          </a:p>
        </p:txBody>
      </p:sp>
      <p:sp>
        <p:nvSpPr>
          <p:cNvPr id="627" name="Google Shape;627;p45"/>
          <p:cNvSpPr txBox="1">
            <a:spLocks noGrp="1"/>
          </p:cNvSpPr>
          <p:nvPr>
            <p:ph type="subTitle" idx="1"/>
          </p:nvPr>
        </p:nvSpPr>
        <p:spPr>
          <a:xfrm>
            <a:off x="504416" y="1955212"/>
            <a:ext cx="2646900" cy="20769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Creating new features to enhance accuracy of model and increase relevance of data.</a:t>
            </a:r>
          </a:p>
          <a:p>
            <a:pPr marL="0" lvl="0" indent="0" algn="just" rtl="0">
              <a:spcBef>
                <a:spcPts val="0"/>
              </a:spcBef>
              <a:spcAft>
                <a:spcPts val="0"/>
              </a:spcAft>
              <a:buNone/>
            </a:pPr>
            <a:endParaRPr lang="en-US" sz="1100" dirty="0"/>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I used Regular Expressions (</a:t>
            </a:r>
            <a:r>
              <a:rPr lang="en-US" sz="1100" dirty="0" err="1"/>
              <a:t>RegEx</a:t>
            </a:r>
            <a:r>
              <a:rPr lang="en-US" sz="1100" dirty="0"/>
              <a:t>) to extract multiple features from the raw string data. An example of this would be extracting the base storage type.</a:t>
            </a:r>
          </a:p>
          <a:p>
            <a:pPr marL="0" lvl="0" indent="0" algn="just" rtl="0">
              <a:spcBef>
                <a:spcPts val="0"/>
              </a:spcBef>
              <a:spcAft>
                <a:spcPts val="0"/>
              </a:spcAft>
              <a:buNone/>
            </a:pPr>
            <a:endParaRPr lang="en-US" sz="1100" dirty="0"/>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The process of designing artificial features into an algorithm. These artificial features are then used by that algorithm in order to improve its performance, or in other words reap better results (Patel, 2021)</a:t>
            </a:r>
          </a:p>
        </p:txBody>
      </p:sp>
      <p:sp>
        <p:nvSpPr>
          <p:cNvPr id="630" name="Google Shape;630;p45"/>
          <p:cNvSpPr/>
          <p:nvPr/>
        </p:nvSpPr>
        <p:spPr>
          <a:xfrm>
            <a:off x="3500846" y="969749"/>
            <a:ext cx="5434148" cy="354346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Text&#10;&#10;Description automatically generated">
            <a:extLst>
              <a:ext uri="{FF2B5EF4-FFF2-40B4-BE49-F238E27FC236}">
                <a16:creationId xmlns:a16="http://schemas.microsoft.com/office/drawing/2014/main" id="{F68B5421-25E9-B23A-E793-44B698C84A8C}"/>
              </a:ext>
            </a:extLst>
          </p:cNvPr>
          <p:cNvPicPr>
            <a:picLocks noChangeAspect="1"/>
          </p:cNvPicPr>
          <p:nvPr/>
        </p:nvPicPr>
        <p:blipFill>
          <a:blip r:embed="rId3"/>
          <a:stretch>
            <a:fillRect/>
          </a:stretch>
        </p:blipFill>
        <p:spPr>
          <a:xfrm>
            <a:off x="3902186" y="1762072"/>
            <a:ext cx="4886192" cy="1776797"/>
          </a:xfrm>
          <a:prstGeom prst="rect">
            <a:avLst/>
          </a:prstGeom>
        </p:spPr>
      </p:pic>
      <p:sp>
        <p:nvSpPr>
          <p:cNvPr id="27" name="Google Shape;254;p31">
            <a:extLst>
              <a:ext uri="{FF2B5EF4-FFF2-40B4-BE49-F238E27FC236}">
                <a16:creationId xmlns:a16="http://schemas.microsoft.com/office/drawing/2014/main" id="{7A828142-5746-CE47-D5E6-850342107CD8}"/>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9" name="Google Shape;255;p31">
            <a:extLst>
              <a:ext uri="{FF2B5EF4-FFF2-40B4-BE49-F238E27FC236}">
                <a16:creationId xmlns:a16="http://schemas.microsoft.com/office/drawing/2014/main" id="{E983B20A-A839-ECC3-FB1C-2D90B0E537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4" name="Picture 3" descr="Text&#10;&#10;Description automatically generated">
            <a:extLst>
              <a:ext uri="{FF2B5EF4-FFF2-40B4-BE49-F238E27FC236}">
                <a16:creationId xmlns:a16="http://schemas.microsoft.com/office/drawing/2014/main" id="{B10A127F-D25D-8C7A-B2EB-AED2469C8CD1}"/>
              </a:ext>
            </a:extLst>
          </p:cNvPr>
          <p:cNvPicPr>
            <a:picLocks noChangeAspect="1"/>
          </p:cNvPicPr>
          <p:nvPr/>
        </p:nvPicPr>
        <p:blipFill>
          <a:blip r:embed="rId4"/>
          <a:stretch>
            <a:fillRect/>
          </a:stretch>
        </p:blipFill>
        <p:spPr>
          <a:xfrm>
            <a:off x="3561301" y="1031966"/>
            <a:ext cx="5315209" cy="3415304"/>
          </a:xfrm>
          <a:prstGeom prst="rect">
            <a:avLst/>
          </a:prstGeom>
        </p:spPr>
      </p:pic>
    </p:spTree>
    <p:extLst>
      <p:ext uri="{BB962C8B-B14F-4D97-AF65-F5344CB8AC3E}">
        <p14:creationId xmlns:p14="http://schemas.microsoft.com/office/powerpoint/2010/main" val="1225709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703333" y="157041"/>
            <a:ext cx="3629932" cy="10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Exploration</a:t>
            </a:r>
            <a:br>
              <a:rPr lang="en" dirty="0"/>
            </a:br>
            <a:r>
              <a:rPr lang="en" sz="1400" dirty="0"/>
              <a:t>Chi-Square Test for Association</a:t>
            </a:r>
            <a:endParaRPr dirty="0"/>
          </a:p>
        </p:txBody>
      </p:sp>
      <p:sp>
        <p:nvSpPr>
          <p:cNvPr id="630" name="Google Shape;630;p45"/>
          <p:cNvSpPr/>
          <p:nvPr/>
        </p:nvSpPr>
        <p:spPr>
          <a:xfrm>
            <a:off x="111035" y="1117857"/>
            <a:ext cx="4487091" cy="3564977"/>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54;p31">
            <a:extLst>
              <a:ext uri="{FF2B5EF4-FFF2-40B4-BE49-F238E27FC236}">
                <a16:creationId xmlns:a16="http://schemas.microsoft.com/office/drawing/2014/main" id="{DB7AEDD6-1397-AF73-8109-9B3EDEF103E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3" name="Picture 2">
            <a:extLst>
              <a:ext uri="{FF2B5EF4-FFF2-40B4-BE49-F238E27FC236}">
                <a16:creationId xmlns:a16="http://schemas.microsoft.com/office/drawing/2014/main" id="{6396657E-260B-8E04-B858-376AE157D1EB}"/>
              </a:ext>
            </a:extLst>
          </p:cNvPr>
          <p:cNvPicPr>
            <a:picLocks noChangeAspect="1"/>
          </p:cNvPicPr>
          <p:nvPr/>
        </p:nvPicPr>
        <p:blipFill>
          <a:blip r:embed="rId3"/>
          <a:stretch>
            <a:fillRect/>
          </a:stretch>
        </p:blipFill>
        <p:spPr>
          <a:xfrm>
            <a:off x="176348" y="1198518"/>
            <a:ext cx="4341951" cy="3400457"/>
          </a:xfrm>
          <a:prstGeom prst="rect">
            <a:avLst/>
          </a:prstGeom>
        </p:spPr>
      </p:pic>
      <p:pic>
        <p:nvPicPr>
          <p:cNvPr id="6" name="Picture 5">
            <a:extLst>
              <a:ext uri="{FF2B5EF4-FFF2-40B4-BE49-F238E27FC236}">
                <a16:creationId xmlns:a16="http://schemas.microsoft.com/office/drawing/2014/main" id="{43F39BDE-AEF2-7135-16EA-2E0F1A94A130}"/>
              </a:ext>
            </a:extLst>
          </p:cNvPr>
          <p:cNvPicPr>
            <a:picLocks noChangeAspect="1"/>
          </p:cNvPicPr>
          <p:nvPr/>
        </p:nvPicPr>
        <p:blipFill>
          <a:blip r:embed="rId4"/>
          <a:stretch>
            <a:fillRect/>
          </a:stretch>
        </p:blipFill>
        <p:spPr>
          <a:xfrm>
            <a:off x="4901632" y="1200116"/>
            <a:ext cx="3418510" cy="3400457"/>
          </a:xfrm>
          <a:prstGeom prst="rect">
            <a:avLst/>
          </a:prstGeom>
        </p:spPr>
      </p:pic>
      <p:sp>
        <p:nvSpPr>
          <p:cNvPr id="24" name="Google Shape;630;p45">
            <a:extLst>
              <a:ext uri="{FF2B5EF4-FFF2-40B4-BE49-F238E27FC236}">
                <a16:creationId xmlns:a16="http://schemas.microsoft.com/office/drawing/2014/main" id="{B2BBDA55-AA5C-F15E-9BED-6D3DB1668C1D}"/>
              </a:ext>
            </a:extLst>
          </p:cNvPr>
          <p:cNvSpPr/>
          <p:nvPr/>
        </p:nvSpPr>
        <p:spPr>
          <a:xfrm>
            <a:off x="4795922" y="1117857"/>
            <a:ext cx="3629932" cy="3564977"/>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922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4752614" y="322438"/>
            <a:ext cx="4182380" cy="10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Data Exploration</a:t>
            </a:r>
            <a:br>
              <a:rPr lang="en-GB" dirty="0"/>
            </a:br>
            <a:r>
              <a:rPr lang="en-US" sz="1400" dirty="0"/>
              <a:t>Lasso Regression for Feature Importance Analysis</a:t>
            </a:r>
            <a:br>
              <a:rPr lang="en-US" sz="1400" dirty="0"/>
            </a:br>
            <a:endParaRPr lang="en-GB" sz="1400" dirty="0"/>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0;p45">
            <a:extLst>
              <a:ext uri="{FF2B5EF4-FFF2-40B4-BE49-F238E27FC236}">
                <a16:creationId xmlns:a16="http://schemas.microsoft.com/office/drawing/2014/main" id="{A3397472-1E1A-73A1-CD67-8BDC3603369B}"/>
              </a:ext>
            </a:extLst>
          </p:cNvPr>
          <p:cNvSpPr/>
          <p:nvPr/>
        </p:nvSpPr>
        <p:spPr>
          <a:xfrm>
            <a:off x="320040" y="692331"/>
            <a:ext cx="4232366" cy="410173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D5DF6058-4032-9100-C6D2-2786287D70F8}"/>
              </a:ext>
            </a:extLst>
          </p:cNvPr>
          <p:cNvSpPr txBox="1"/>
          <p:nvPr/>
        </p:nvSpPr>
        <p:spPr>
          <a:xfrm>
            <a:off x="4754880" y="1280160"/>
            <a:ext cx="3973008" cy="1938992"/>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After running a </a:t>
            </a:r>
            <a:r>
              <a:rPr lang="en-US" sz="1200" dirty="0" err="1">
                <a:latin typeface="Times New Roman" panose="02020603050405020304" pitchFamily="18" charset="0"/>
                <a:cs typeface="Times New Roman" panose="02020603050405020304" pitchFamily="18" charset="0"/>
              </a:rPr>
              <a:t>GridSearch</a:t>
            </a:r>
            <a:r>
              <a:rPr lang="en-US" sz="1200" dirty="0">
                <a:latin typeface="Times New Roman" panose="02020603050405020304" pitchFamily="18" charset="0"/>
                <a:cs typeface="Times New Roman" panose="02020603050405020304" pitchFamily="18" charset="0"/>
              </a:rPr>
              <a:t> for the most optimal Lasso Regression parameters, we can see that important numerical features considered by the model are all the features except for Screen Height</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This may be due to the fact that even though Screen Width and Screen Height are different values, they are correlated exactly and therefore is redundant to keep Screen Height</a:t>
            </a: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
        <p:nvSpPr>
          <p:cNvPr id="21" name="Google Shape;254;p31">
            <a:extLst>
              <a:ext uri="{FF2B5EF4-FFF2-40B4-BE49-F238E27FC236}">
                <a16:creationId xmlns:a16="http://schemas.microsoft.com/office/drawing/2014/main" id="{EA20EC3D-7708-154A-6E4F-6CA45BC0BDA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36B9E150-76B7-2746-144A-C4F27F5C52A1}"/>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4" name="Picture 3" descr="A screenshot of a computer&#10;&#10;Description automatically generated with medium confidence">
            <a:extLst>
              <a:ext uri="{FF2B5EF4-FFF2-40B4-BE49-F238E27FC236}">
                <a16:creationId xmlns:a16="http://schemas.microsoft.com/office/drawing/2014/main" id="{A5FF11E7-2D64-2B40-E8BA-6AE33FE10CDE}"/>
              </a:ext>
            </a:extLst>
          </p:cNvPr>
          <p:cNvPicPr>
            <a:picLocks noChangeAspect="1"/>
          </p:cNvPicPr>
          <p:nvPr/>
        </p:nvPicPr>
        <p:blipFill>
          <a:blip r:embed="rId3"/>
          <a:stretch>
            <a:fillRect/>
          </a:stretch>
        </p:blipFill>
        <p:spPr>
          <a:xfrm>
            <a:off x="412282" y="757435"/>
            <a:ext cx="4039836" cy="3990703"/>
          </a:xfrm>
          <a:prstGeom prst="rect">
            <a:avLst/>
          </a:prstGeom>
        </p:spPr>
      </p:pic>
    </p:spTree>
    <p:extLst>
      <p:ext uri="{BB962C8B-B14F-4D97-AF65-F5344CB8AC3E}">
        <p14:creationId xmlns:p14="http://schemas.microsoft.com/office/powerpoint/2010/main" val="1807948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5223969" y="336310"/>
            <a:ext cx="3629932" cy="10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Exploration</a:t>
            </a:r>
            <a:br>
              <a:rPr lang="en" dirty="0"/>
            </a:br>
            <a:r>
              <a:rPr lang="en" sz="1400" dirty="0"/>
              <a:t>Correlation Matrix</a:t>
            </a:r>
            <a:endParaRPr dirty="0"/>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0;p45">
            <a:extLst>
              <a:ext uri="{FF2B5EF4-FFF2-40B4-BE49-F238E27FC236}">
                <a16:creationId xmlns:a16="http://schemas.microsoft.com/office/drawing/2014/main" id="{A3397472-1E1A-73A1-CD67-8BDC3603369B}"/>
              </a:ext>
            </a:extLst>
          </p:cNvPr>
          <p:cNvSpPr/>
          <p:nvPr/>
        </p:nvSpPr>
        <p:spPr>
          <a:xfrm>
            <a:off x="150375" y="809897"/>
            <a:ext cx="5030876" cy="370332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TextBox 21">
            <a:extLst>
              <a:ext uri="{FF2B5EF4-FFF2-40B4-BE49-F238E27FC236}">
                <a16:creationId xmlns:a16="http://schemas.microsoft.com/office/drawing/2014/main" id="{E13D827C-D67B-55AD-C8FF-5CB0970E84F1}"/>
              </a:ext>
            </a:extLst>
          </p:cNvPr>
          <p:cNvSpPr txBox="1"/>
          <p:nvPr/>
        </p:nvSpPr>
        <p:spPr>
          <a:xfrm>
            <a:off x="5212524" y="1430483"/>
            <a:ext cx="3879225" cy="2677656"/>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As we can see from the Correlation Matrix:</a:t>
            </a:r>
          </a:p>
          <a:p>
            <a:pPr marL="171450" indent="-171450" algn="just">
              <a:buFontTx/>
              <a:buChar char="-"/>
            </a:pPr>
            <a:r>
              <a:rPr lang="en-US" sz="1200" dirty="0">
                <a:latin typeface="Times New Roman" panose="02020603050405020304" pitchFamily="18" charset="0"/>
                <a:cs typeface="Times New Roman" panose="02020603050405020304" pitchFamily="18" charset="0"/>
              </a:rPr>
              <a:t>Screen Height and Screen Width are correlated</a:t>
            </a:r>
          </a:p>
          <a:p>
            <a:pPr algn="just"/>
            <a:endParaRPr lang="en-US" sz="1200" dirty="0">
              <a:latin typeface="Times New Roman" panose="02020603050405020304" pitchFamily="18" charset="0"/>
              <a:cs typeface="Times New Roman" panose="02020603050405020304" pitchFamily="18" charset="0"/>
            </a:endParaRPr>
          </a:p>
          <a:p>
            <a:pPr marL="171450" indent="-171450" algn="just">
              <a:buFontTx/>
              <a:buChar char="-"/>
            </a:pPr>
            <a:r>
              <a:rPr lang="en-US" sz="1200" dirty="0">
                <a:latin typeface="Times New Roman" panose="02020603050405020304" pitchFamily="18" charset="0"/>
                <a:cs typeface="Times New Roman" panose="02020603050405020304" pitchFamily="18" charset="0"/>
              </a:rPr>
              <a:t>There is also a very strong correlation between Screen Width &amp; Height and Screen DPI. This is expected because the parameters used to calculate Screen DPI stem from the height and width of the screen</a:t>
            </a:r>
          </a:p>
          <a:p>
            <a:pPr algn="just"/>
            <a:endParaRPr lang="en-US" sz="1200" dirty="0">
              <a:latin typeface="Times New Roman" panose="02020603050405020304" pitchFamily="18" charset="0"/>
              <a:cs typeface="Times New Roman" panose="02020603050405020304" pitchFamily="18" charset="0"/>
            </a:endParaRPr>
          </a:p>
          <a:p>
            <a:pPr marL="171450" indent="-171450" algn="just">
              <a:buFontTx/>
              <a:buChar char="-"/>
            </a:pPr>
            <a:r>
              <a:rPr lang="en-US" sz="1200" dirty="0">
                <a:latin typeface="Times New Roman" panose="02020603050405020304" pitchFamily="18" charset="0"/>
                <a:cs typeface="Times New Roman" panose="02020603050405020304" pitchFamily="18" charset="0"/>
              </a:rPr>
              <a:t>Screen Size and Weight of laptop are also correlated. This correlation is natural due to the increase in construction materials required to manufacture a bigger laptop</a:t>
            </a:r>
          </a:p>
          <a:p>
            <a:pPr marL="171450" indent="-171450" algn="just">
              <a:buFontTx/>
              <a:buChar char="-"/>
            </a:pPr>
            <a:endParaRPr lang="en-US" sz="12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p:txBody>
      </p:sp>
      <p:sp>
        <p:nvSpPr>
          <p:cNvPr id="28" name="Google Shape;254;p31">
            <a:extLst>
              <a:ext uri="{FF2B5EF4-FFF2-40B4-BE49-F238E27FC236}">
                <a16:creationId xmlns:a16="http://schemas.microsoft.com/office/drawing/2014/main" id="{91EC5A91-F8A3-3644-A1D6-EF7D756C97B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9" name="Google Shape;255;p31">
            <a:extLst>
              <a:ext uri="{FF2B5EF4-FFF2-40B4-BE49-F238E27FC236}">
                <a16:creationId xmlns:a16="http://schemas.microsoft.com/office/drawing/2014/main" id="{68352F33-0324-5C81-3FEC-01C995F01083}"/>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5" name="Picture 4">
            <a:extLst>
              <a:ext uri="{FF2B5EF4-FFF2-40B4-BE49-F238E27FC236}">
                <a16:creationId xmlns:a16="http://schemas.microsoft.com/office/drawing/2014/main" id="{FD50F6CD-E601-224B-CBCB-60E436F6C8B8}"/>
              </a:ext>
            </a:extLst>
          </p:cNvPr>
          <p:cNvPicPr>
            <a:picLocks noChangeAspect="1"/>
          </p:cNvPicPr>
          <p:nvPr/>
        </p:nvPicPr>
        <p:blipFill>
          <a:blip r:embed="rId3"/>
          <a:stretch>
            <a:fillRect/>
          </a:stretch>
        </p:blipFill>
        <p:spPr>
          <a:xfrm>
            <a:off x="229808" y="906350"/>
            <a:ext cx="4876346" cy="3535668"/>
          </a:xfrm>
          <a:prstGeom prst="rect">
            <a:avLst/>
          </a:prstGeom>
        </p:spPr>
      </p:pic>
    </p:spTree>
    <p:extLst>
      <p:ext uri="{BB962C8B-B14F-4D97-AF65-F5344CB8AC3E}">
        <p14:creationId xmlns:p14="http://schemas.microsoft.com/office/powerpoint/2010/main" val="2568034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Modelling &amp; Tuning</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03.</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Baseline, Initial Modelling and Hyperparameter Tuning</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6" name="Google Shape;254;p31">
            <a:extLst>
              <a:ext uri="{FF2B5EF4-FFF2-40B4-BE49-F238E27FC236}">
                <a16:creationId xmlns:a16="http://schemas.microsoft.com/office/drawing/2014/main" id="{1B12F8B5-BD6E-63D6-9295-1F3357A0BFA2}"/>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32584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2316311" y="240362"/>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Evaluation Metrics</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a:extLst>
              <a:ext uri="{FF2B5EF4-FFF2-40B4-BE49-F238E27FC236}">
                <a16:creationId xmlns:a16="http://schemas.microsoft.com/office/drawing/2014/main" id="{D557C71B-8C69-D730-9E0F-0E7935C42414}"/>
              </a:ext>
            </a:extLst>
          </p:cNvPr>
          <p:cNvSpPr txBox="1"/>
          <p:nvPr/>
        </p:nvSpPr>
        <p:spPr>
          <a:xfrm>
            <a:off x="263568" y="1563623"/>
            <a:ext cx="4236588" cy="2462213"/>
          </a:xfrm>
          <a:prstGeom prst="rect">
            <a:avLst/>
          </a:prstGeom>
          <a:noFill/>
        </p:spPr>
        <p:txBody>
          <a:bodyPr wrap="square" rtlCol="0">
            <a:spAutoFit/>
          </a:bodyPr>
          <a:lstStyle/>
          <a:p>
            <a:pPr algn="just"/>
            <a:r>
              <a:rPr lang="en-US" sz="1100" b="1" u="sng" dirty="0">
                <a:latin typeface="Times New Roman" panose="02020603050405020304" pitchFamily="18" charset="0"/>
                <a:cs typeface="Times New Roman" panose="02020603050405020304" pitchFamily="18" charset="0"/>
              </a:rPr>
              <a:t>Mean Squared Error (MSE) &amp; Root Mean Squared Error (RMSE)</a:t>
            </a:r>
            <a:r>
              <a:rPr lang="en-US" sz="1100" dirty="0">
                <a:latin typeface="Times New Roman" panose="02020603050405020304" pitchFamily="18" charset="0"/>
                <a:cs typeface="Times New Roman" panose="02020603050405020304" pitchFamily="18" charset="0"/>
              </a:rPr>
              <a:t>    </a:t>
            </a:r>
          </a:p>
          <a:p>
            <a:pPr algn="just"/>
            <a:r>
              <a:rPr lang="en-US" sz="1100" dirty="0">
                <a:latin typeface="Times New Roman" panose="02020603050405020304" pitchFamily="18" charset="0"/>
                <a:cs typeface="Times New Roman" panose="02020603050405020304" pitchFamily="18" charset="0"/>
              </a:rPr>
              <a:t> </a:t>
            </a:r>
          </a:p>
          <a:p>
            <a:pPr algn="just"/>
            <a:r>
              <a:rPr lang="en-US" sz="1100" dirty="0">
                <a:latin typeface="Times New Roman" panose="02020603050405020304" pitchFamily="18" charset="0"/>
                <a:cs typeface="Times New Roman" panose="02020603050405020304" pitchFamily="18" charset="0"/>
              </a:rPr>
              <a:t>Take the difference between your model’s predictions and test values, square it, and average it out across the whole dataset.</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Advantage: MSE is great for ensuring that our trained model has no outlier predictions with huge errors, since the MSE puts larger weight on these errors due to the squaring part of the function.</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Disadvantage: If our model makes a single very bad prediction, the squaring part of the function magnifies the error. Yet in many practical cases we don’t care much about these outliers and are aiming for more of a well-rounded model that performs good enough on the majority.</a:t>
            </a:r>
          </a:p>
          <a:p>
            <a:pPr algn="just"/>
            <a:r>
              <a:rPr lang="en-US" sz="1100" dirty="0">
                <a:latin typeface="Times New Roman" panose="02020603050405020304" pitchFamily="18" charset="0"/>
                <a:cs typeface="Times New Roman" panose="02020603050405020304" pitchFamily="18" charset="0"/>
              </a:rPr>
              <a:t>(Seif, 2022)  </a:t>
            </a: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18275"/>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9" name="Picture 8">
            <a:extLst>
              <a:ext uri="{FF2B5EF4-FFF2-40B4-BE49-F238E27FC236}">
                <a16:creationId xmlns:a16="http://schemas.microsoft.com/office/drawing/2014/main" id="{F8754B08-BF93-9FFE-176F-5A7946654010}"/>
              </a:ext>
            </a:extLst>
          </p:cNvPr>
          <p:cNvPicPr>
            <a:picLocks noChangeAspect="1"/>
          </p:cNvPicPr>
          <p:nvPr/>
        </p:nvPicPr>
        <p:blipFill>
          <a:blip r:embed="rId3"/>
          <a:stretch>
            <a:fillRect/>
          </a:stretch>
        </p:blipFill>
        <p:spPr>
          <a:xfrm>
            <a:off x="4760849" y="1728852"/>
            <a:ext cx="4133677" cy="1793201"/>
          </a:xfrm>
          <a:prstGeom prst="rect">
            <a:avLst/>
          </a:prstGeom>
        </p:spPr>
      </p:pic>
      <p:sp>
        <p:nvSpPr>
          <p:cNvPr id="27" name="Google Shape;630;p45">
            <a:extLst>
              <a:ext uri="{FF2B5EF4-FFF2-40B4-BE49-F238E27FC236}">
                <a16:creationId xmlns:a16="http://schemas.microsoft.com/office/drawing/2014/main" id="{313A884A-3503-97DB-BD30-4BB1F59B9309}"/>
              </a:ext>
            </a:extLst>
          </p:cNvPr>
          <p:cNvSpPr/>
          <p:nvPr/>
        </p:nvSpPr>
        <p:spPr>
          <a:xfrm>
            <a:off x="4643845" y="1645556"/>
            <a:ext cx="4302137" cy="1959794"/>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565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2316311" y="240362"/>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Evaluation Metrics</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a:extLst>
              <a:ext uri="{FF2B5EF4-FFF2-40B4-BE49-F238E27FC236}">
                <a16:creationId xmlns:a16="http://schemas.microsoft.com/office/drawing/2014/main" id="{D557C71B-8C69-D730-9E0F-0E7935C42414}"/>
              </a:ext>
            </a:extLst>
          </p:cNvPr>
          <p:cNvSpPr txBox="1"/>
          <p:nvPr/>
        </p:nvSpPr>
        <p:spPr>
          <a:xfrm>
            <a:off x="198017" y="1215555"/>
            <a:ext cx="4236588" cy="2800767"/>
          </a:xfrm>
          <a:prstGeom prst="rect">
            <a:avLst/>
          </a:prstGeom>
          <a:noFill/>
        </p:spPr>
        <p:txBody>
          <a:bodyPr wrap="square" rtlCol="0">
            <a:spAutoFit/>
          </a:bodyPr>
          <a:lstStyle/>
          <a:p>
            <a:pPr algn="just"/>
            <a:r>
              <a:rPr lang="en-US" sz="1100" b="1" u="sng" dirty="0">
                <a:latin typeface="Times New Roman" panose="02020603050405020304" pitchFamily="18" charset="0"/>
                <a:cs typeface="Times New Roman" panose="02020603050405020304" pitchFamily="18" charset="0"/>
              </a:rPr>
              <a:t>Mean Absolute Error (MAE)</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Take the difference between your model’s predictions and test values, apply the absolute value to that difference, and then average it out across the whole dataset, thus providing a generic and even measure of how well our model is performing</a:t>
            </a:r>
          </a:p>
          <a:p>
            <a:pPr algn="just"/>
            <a:r>
              <a:rPr lang="en-US" sz="1100" dirty="0">
                <a:latin typeface="Times New Roman" panose="02020603050405020304" pitchFamily="18" charset="0"/>
                <a:cs typeface="Times New Roman" panose="02020603050405020304" pitchFamily="18" charset="0"/>
              </a:rPr>
              <a:t>Advantage: Since we are taking the absolute value, all the errors will be weighed on the same linear scale. Thus, unlike the MSE, we won’t be putting too much weight on our outliers and our loss function provides a generic and even measure of how well our model is performing.</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Disadvantage: If we care about the outlier predictions of our model, then the MAE won’t be as effective. The large errors coming from the outliers end up being weighted the exact same as lower errors. This might result in our model being great most of the time, but making a few very poor predictions every so-often.  </a:t>
            </a: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18275"/>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16" name="Google Shape;630;p45">
            <a:extLst>
              <a:ext uri="{FF2B5EF4-FFF2-40B4-BE49-F238E27FC236}">
                <a16:creationId xmlns:a16="http://schemas.microsoft.com/office/drawing/2014/main" id="{0536ACDD-8BED-E6C5-6CFE-51039FAD04A2}"/>
              </a:ext>
            </a:extLst>
          </p:cNvPr>
          <p:cNvSpPr/>
          <p:nvPr/>
        </p:nvSpPr>
        <p:spPr>
          <a:xfrm>
            <a:off x="4643845" y="1645556"/>
            <a:ext cx="4302137" cy="1959794"/>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7BE4E163-EDB3-B417-D9AB-FA95FB5862DB}"/>
              </a:ext>
            </a:extLst>
          </p:cNvPr>
          <p:cNvPicPr>
            <a:picLocks noChangeAspect="1"/>
          </p:cNvPicPr>
          <p:nvPr/>
        </p:nvPicPr>
        <p:blipFill>
          <a:blip r:embed="rId3"/>
          <a:stretch>
            <a:fillRect/>
          </a:stretch>
        </p:blipFill>
        <p:spPr>
          <a:xfrm>
            <a:off x="4807235" y="1771175"/>
            <a:ext cx="3975355" cy="1708556"/>
          </a:xfrm>
          <a:prstGeom prst="rect">
            <a:avLst/>
          </a:prstGeom>
        </p:spPr>
      </p:pic>
    </p:spTree>
    <p:extLst>
      <p:ext uri="{BB962C8B-B14F-4D97-AF65-F5344CB8AC3E}">
        <p14:creationId xmlns:p14="http://schemas.microsoft.com/office/powerpoint/2010/main" val="558698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2316311" y="240362"/>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Evaluation Metrics</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a:extLst>
              <a:ext uri="{FF2B5EF4-FFF2-40B4-BE49-F238E27FC236}">
                <a16:creationId xmlns:a16="http://schemas.microsoft.com/office/drawing/2014/main" id="{D557C71B-8C69-D730-9E0F-0E7935C42414}"/>
              </a:ext>
            </a:extLst>
          </p:cNvPr>
          <p:cNvSpPr txBox="1"/>
          <p:nvPr/>
        </p:nvSpPr>
        <p:spPr>
          <a:xfrm>
            <a:off x="198017" y="1106297"/>
            <a:ext cx="4236588" cy="3139321"/>
          </a:xfrm>
          <a:prstGeom prst="rect">
            <a:avLst/>
          </a:prstGeom>
          <a:noFill/>
        </p:spPr>
        <p:txBody>
          <a:bodyPr wrap="square" rtlCol="0">
            <a:spAutoFit/>
          </a:bodyPr>
          <a:lstStyle/>
          <a:p>
            <a:pPr algn="just"/>
            <a:r>
              <a:rPr lang="en-US" sz="1100" b="1" u="sng" dirty="0">
                <a:latin typeface="Times New Roman" panose="02020603050405020304" pitchFamily="18" charset="0"/>
                <a:cs typeface="Times New Roman" panose="02020603050405020304" pitchFamily="18" charset="0"/>
              </a:rPr>
              <a:t>Mean Absolute Percentage Error (MAPE)</a:t>
            </a:r>
          </a:p>
          <a:p>
            <a:pPr algn="just"/>
            <a:r>
              <a:rPr lang="en-US" sz="1100" dirty="0">
                <a:latin typeface="Times New Roman" panose="02020603050405020304" pitchFamily="18" charset="0"/>
                <a:cs typeface="Times New Roman" panose="02020603050405020304" pitchFamily="18" charset="0"/>
              </a:rPr>
              <a:t> </a:t>
            </a:r>
          </a:p>
          <a:p>
            <a:pPr algn="just"/>
            <a:r>
              <a:rPr lang="en-US" sz="1100" dirty="0">
                <a:latin typeface="Times New Roman" panose="02020603050405020304" pitchFamily="18" charset="0"/>
                <a:cs typeface="Times New Roman" panose="02020603050405020304" pitchFamily="18" charset="0"/>
              </a:rPr>
              <a:t>MAPE is the sum of the individual absolute errors divided by the demand (each period separately). It is the average of the percentage errors.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Advantage: The absolute values keep the positive and negative errors from cancelling out each other and because relative errors do not depend on the scale of the dependent variable, this measure lets you compare forecast accuracy between differently scaled time-series data.</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Disadvantage: MAPE, as a percentage, only makes sense for values where divisions and ratios make sense, and model fitting relies on minimizing errors, which is often done using numerical optimizers that use first or second derivatives. MAPE is not everywhere differentiable, and its Hessian is zero wherever it is defined. This can throw optimizers off if we want to use MAPE as an in-sample fit criterion.</a:t>
            </a:r>
          </a:p>
          <a:p>
            <a:pPr algn="just"/>
            <a:r>
              <a:rPr lang="en-US" sz="1100" dirty="0">
                <a:latin typeface="Times New Roman" panose="02020603050405020304" pitchFamily="18" charset="0"/>
                <a:cs typeface="Times New Roman" panose="02020603050405020304" pitchFamily="18" charset="0"/>
              </a:rPr>
              <a:t>(docs.oracle.com, n.d.) (</a:t>
            </a:r>
            <a:r>
              <a:rPr lang="en-US" sz="1100" dirty="0" err="1">
                <a:latin typeface="Times New Roman" panose="02020603050405020304" pitchFamily="18" charset="0"/>
                <a:cs typeface="Times New Roman" panose="02020603050405020304" pitchFamily="18" charset="0"/>
              </a:rPr>
              <a:t>Vandeput</a:t>
            </a:r>
            <a:r>
              <a:rPr lang="en-US" sz="1100" dirty="0">
                <a:latin typeface="Times New Roman" panose="02020603050405020304" pitchFamily="18" charset="0"/>
                <a:cs typeface="Times New Roman" panose="02020603050405020304" pitchFamily="18" charset="0"/>
              </a:rPr>
              <a:t>, 2021)</a:t>
            </a: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18275"/>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15" name="Google Shape;630;p45">
            <a:extLst>
              <a:ext uri="{FF2B5EF4-FFF2-40B4-BE49-F238E27FC236}">
                <a16:creationId xmlns:a16="http://schemas.microsoft.com/office/drawing/2014/main" id="{74F6B8D3-87ED-FFD1-9B5A-4233AE028394}"/>
              </a:ext>
            </a:extLst>
          </p:cNvPr>
          <p:cNvSpPr/>
          <p:nvPr/>
        </p:nvSpPr>
        <p:spPr>
          <a:xfrm>
            <a:off x="4643845" y="1645556"/>
            <a:ext cx="4302137" cy="1959794"/>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689D410-7484-392C-9DDB-7B1921D59FA4}"/>
              </a:ext>
            </a:extLst>
          </p:cNvPr>
          <p:cNvPicPr>
            <a:picLocks noChangeAspect="1"/>
          </p:cNvPicPr>
          <p:nvPr/>
        </p:nvPicPr>
        <p:blipFill>
          <a:blip r:embed="rId3"/>
          <a:stretch>
            <a:fillRect/>
          </a:stretch>
        </p:blipFill>
        <p:spPr>
          <a:xfrm>
            <a:off x="4781901" y="1743647"/>
            <a:ext cx="4026024" cy="1763612"/>
          </a:xfrm>
          <a:prstGeom prst="rect">
            <a:avLst/>
          </a:prstGeom>
        </p:spPr>
      </p:pic>
    </p:spTree>
    <p:extLst>
      <p:ext uri="{BB962C8B-B14F-4D97-AF65-F5344CB8AC3E}">
        <p14:creationId xmlns:p14="http://schemas.microsoft.com/office/powerpoint/2010/main" val="1471686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20000" y="421138"/>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Models Used</a:t>
            </a:r>
            <a:endParaRPr dirty="0"/>
          </a:p>
        </p:txBody>
      </p:sp>
      <p:sp>
        <p:nvSpPr>
          <p:cNvPr id="431" name="Google Shape;431;p38"/>
          <p:cNvSpPr txBox="1">
            <a:spLocks noGrp="1"/>
          </p:cNvSpPr>
          <p:nvPr>
            <p:ph type="body" idx="1"/>
          </p:nvPr>
        </p:nvSpPr>
        <p:spPr>
          <a:xfrm>
            <a:off x="720000" y="1131945"/>
            <a:ext cx="4294800" cy="3472975"/>
          </a:xfrm>
          <a:prstGeom prst="rect">
            <a:avLst/>
          </a:prstGeom>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Baseline Model</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k-Nearest Neighbours (kNN)</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Support Vector Machine (SVM)</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Linear Regression</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Gradient Boosting</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Random Forest</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Decision Tree</a:t>
            </a:r>
          </a:p>
          <a:p>
            <a:pPr marL="285750" lvl="0" indent="-285750" algn="l" rtl="0">
              <a:spcBef>
                <a:spcPts val="0"/>
              </a:spcBef>
              <a:spcAft>
                <a:spcPts val="0"/>
              </a:spcAft>
              <a:buFontTx/>
              <a:buChar char="-"/>
            </a:pPr>
            <a:endParaRPr lang="en-US" dirty="0">
              <a:solidFill>
                <a:schemeClr val="dk1"/>
              </a:solidFill>
              <a:latin typeface="Times New Roman" panose="02020603050405020304" pitchFamily="18" charset="0"/>
              <a:cs typeface="Times New Roman" panose="02020603050405020304" pitchFamily="18" charset="0"/>
            </a:endParaRP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4;p31">
            <a:extLst>
              <a:ext uri="{FF2B5EF4-FFF2-40B4-BE49-F238E27FC236}">
                <a16:creationId xmlns:a16="http://schemas.microsoft.com/office/drawing/2014/main" id="{C3DEE2A2-709B-B69D-0C63-2DCBAC14E22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6" name="Google Shape;255;p31">
            <a:extLst>
              <a:ext uri="{FF2B5EF4-FFF2-40B4-BE49-F238E27FC236}">
                <a16:creationId xmlns:a16="http://schemas.microsoft.com/office/drawing/2014/main" id="{49FD1E10-EF84-1998-1CBD-FEF375D63C2D}"/>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4285589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42066" y="395013"/>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kNN Regressor</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4696097" y="440757"/>
            <a:ext cx="4331093" cy="285590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5" name="Picture 4" descr="Chart, scatter chart&#10;&#10;Description automatically generated">
            <a:extLst>
              <a:ext uri="{FF2B5EF4-FFF2-40B4-BE49-F238E27FC236}">
                <a16:creationId xmlns:a16="http://schemas.microsoft.com/office/drawing/2014/main" id="{BD71E3E1-9DBC-0257-C6BA-79893F190802}"/>
              </a:ext>
            </a:extLst>
          </p:cNvPr>
          <p:cNvPicPr>
            <a:picLocks noChangeAspect="1"/>
          </p:cNvPicPr>
          <p:nvPr/>
        </p:nvPicPr>
        <p:blipFill>
          <a:blip r:embed="rId3"/>
          <a:stretch>
            <a:fillRect/>
          </a:stretch>
        </p:blipFill>
        <p:spPr>
          <a:xfrm>
            <a:off x="4743349" y="479249"/>
            <a:ext cx="4236588" cy="2752525"/>
          </a:xfrm>
          <a:prstGeom prst="rect">
            <a:avLst/>
          </a:prstGeom>
        </p:spPr>
      </p:pic>
      <p:pic>
        <p:nvPicPr>
          <p:cNvPr id="8" name="Picture 7">
            <a:extLst>
              <a:ext uri="{FF2B5EF4-FFF2-40B4-BE49-F238E27FC236}">
                <a16:creationId xmlns:a16="http://schemas.microsoft.com/office/drawing/2014/main" id="{F8E7BC2E-F943-D5C3-B3D2-70BC70F73E09}"/>
              </a:ext>
            </a:extLst>
          </p:cNvPr>
          <p:cNvPicPr>
            <a:picLocks noChangeAspect="1"/>
          </p:cNvPicPr>
          <p:nvPr/>
        </p:nvPicPr>
        <p:blipFill>
          <a:blip r:embed="rId4"/>
          <a:stretch>
            <a:fillRect/>
          </a:stretch>
        </p:blipFill>
        <p:spPr>
          <a:xfrm>
            <a:off x="5295028" y="3478939"/>
            <a:ext cx="3262136" cy="1131972"/>
          </a:xfrm>
          <a:prstGeom prst="rect">
            <a:avLst/>
          </a:prstGeom>
        </p:spPr>
      </p:pic>
      <p:sp>
        <p:nvSpPr>
          <p:cNvPr id="23" name="TextBox 22">
            <a:extLst>
              <a:ext uri="{FF2B5EF4-FFF2-40B4-BE49-F238E27FC236}">
                <a16:creationId xmlns:a16="http://schemas.microsoft.com/office/drawing/2014/main" id="{D74347EC-59A2-F0E9-E0B7-F45A2B086D94}"/>
              </a:ext>
            </a:extLst>
          </p:cNvPr>
          <p:cNvSpPr txBox="1"/>
          <p:nvPr/>
        </p:nvSpPr>
        <p:spPr>
          <a:xfrm>
            <a:off x="231900" y="1465628"/>
            <a:ext cx="3973008" cy="2800767"/>
          </a:xfrm>
          <a:prstGeom prst="rect">
            <a:avLst/>
          </a:prstGeom>
          <a:noFill/>
        </p:spPr>
        <p:txBody>
          <a:bodyPr wrap="square" rtlCol="0">
            <a:spAutoFit/>
          </a:bodyPr>
          <a:lstStyle/>
          <a:p>
            <a:pPr algn="just"/>
            <a:r>
              <a:rPr lang="en-US" sz="1100" dirty="0">
                <a:latin typeface="Times New Roman" panose="02020603050405020304" pitchFamily="18" charset="0"/>
                <a:cs typeface="Times New Roman" panose="02020603050405020304" pitchFamily="18" charset="0"/>
              </a:rPr>
              <a:t>During initial modelling we observed that this Gradient Boosting model produced:</a:t>
            </a:r>
          </a:p>
          <a:p>
            <a:pPr algn="just"/>
            <a:endParaRPr lang="en-US" sz="11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Mean Squared Error: 2788977.04</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Root Mean Squared Error: 1670.02</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Coefficient of Determination: 0.25</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Median Absolute Error:2788977.04</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Mean Absolute Percentage Error: 0.51</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This means that the model is able to predict the PC Price with +- $1670 accuracy, with a coefficient of determination of 0.62, meaning that our model is able to explain only 25% of the variance in our response variable.</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Therefore, we can conclude that our model performs badly when faced with unseen test data.</a:t>
            </a:r>
          </a:p>
        </p:txBody>
      </p:sp>
    </p:spTree>
    <p:extLst>
      <p:ext uri="{BB962C8B-B14F-4D97-AF65-F5344CB8AC3E}">
        <p14:creationId xmlns:p14="http://schemas.microsoft.com/office/powerpoint/2010/main" val="2915402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p:nvPr/>
        </p:nvSpPr>
        <p:spPr>
          <a:xfrm>
            <a:off x="77715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33"/>
          <p:cNvSpPr/>
          <p:nvPr/>
        </p:nvSpPr>
        <p:spPr>
          <a:xfrm>
            <a:off x="777150" y="3414148"/>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33"/>
          <p:cNvSpPr/>
          <p:nvPr/>
        </p:nvSpPr>
        <p:spPr>
          <a:xfrm>
            <a:off x="462750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295;p33"/>
          <p:cNvSpPr/>
          <p:nvPr/>
        </p:nvSpPr>
        <p:spPr>
          <a:xfrm>
            <a:off x="4627500" y="3265794"/>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p3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97" name="Google Shape;297;p3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Breakdown</a:t>
            </a:r>
            <a:endParaRPr dirty="0"/>
          </a:p>
        </p:txBody>
      </p:sp>
      <p:sp>
        <p:nvSpPr>
          <p:cNvPr id="298" name="Google Shape;298;p33"/>
          <p:cNvSpPr txBox="1">
            <a:spLocks noGrp="1"/>
          </p:cNvSpPr>
          <p:nvPr>
            <p:ph type="title"/>
          </p:nvPr>
        </p:nvSpPr>
        <p:spPr>
          <a:xfrm>
            <a:off x="891364"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299" name="Google Shape;299;p33"/>
          <p:cNvSpPr txBox="1">
            <a:spLocks noGrp="1"/>
          </p:cNvSpPr>
          <p:nvPr>
            <p:ph type="subTitle" idx="3"/>
          </p:nvPr>
        </p:nvSpPr>
        <p:spPr>
          <a:xfrm flipH="1">
            <a:off x="1782000" y="3950429"/>
            <a:ext cx="2739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0" name="Google Shape;300;p33"/>
          <p:cNvSpPr txBox="1">
            <a:spLocks noGrp="1"/>
          </p:cNvSpPr>
          <p:nvPr>
            <p:ph type="subTitle" idx="4"/>
          </p:nvPr>
        </p:nvSpPr>
        <p:spPr>
          <a:xfrm flipH="1">
            <a:off x="1781974" y="3361804"/>
            <a:ext cx="198666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Manipulation &amp; Exploration</a:t>
            </a:r>
            <a:endParaRPr dirty="0"/>
          </a:p>
        </p:txBody>
      </p:sp>
      <p:sp>
        <p:nvSpPr>
          <p:cNvPr id="301" name="Google Shape;301;p3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2" name="Google Shape;302;p3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Modelling &amp; Tuning</a:t>
            </a:r>
            <a:endParaRPr dirty="0"/>
          </a:p>
        </p:txBody>
      </p:sp>
      <p:sp>
        <p:nvSpPr>
          <p:cNvPr id="303" name="Google Shape;303;p3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4" name="Google Shape;304;p33"/>
          <p:cNvSpPr txBox="1">
            <a:spLocks noGrp="1"/>
          </p:cNvSpPr>
          <p:nvPr>
            <p:ph type="subTitle" idx="8"/>
          </p:nvPr>
        </p:nvSpPr>
        <p:spPr>
          <a:xfrm flipH="1">
            <a:off x="5613288" y="3085993"/>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305" name="Google Shape;305;p33"/>
          <p:cNvSpPr txBox="1">
            <a:spLocks noGrp="1"/>
          </p:cNvSpPr>
          <p:nvPr>
            <p:ph type="title" idx="9"/>
          </p:nvPr>
        </p:nvSpPr>
        <p:spPr>
          <a:xfrm>
            <a:off x="891421" y="3414148"/>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02.</a:t>
            </a:r>
            <a:endParaRPr/>
          </a:p>
        </p:txBody>
      </p:sp>
      <p:sp>
        <p:nvSpPr>
          <p:cNvPr id="306" name="Google Shape;306;p33"/>
          <p:cNvSpPr txBox="1">
            <a:spLocks noGrp="1"/>
          </p:cNvSpPr>
          <p:nvPr>
            <p:ph type="title" idx="13"/>
          </p:nvPr>
        </p:nvSpPr>
        <p:spPr>
          <a:xfrm>
            <a:off x="4741802"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03.</a:t>
            </a:r>
            <a:endParaRPr/>
          </a:p>
        </p:txBody>
      </p:sp>
      <p:sp>
        <p:nvSpPr>
          <p:cNvPr id="307" name="Google Shape;307;p33"/>
          <p:cNvSpPr txBox="1">
            <a:spLocks noGrp="1"/>
          </p:cNvSpPr>
          <p:nvPr>
            <p:ph type="title" idx="14"/>
          </p:nvPr>
        </p:nvSpPr>
        <p:spPr>
          <a:xfrm>
            <a:off x="4741802" y="3265794"/>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04.</a:t>
            </a:r>
            <a:endParaRPr/>
          </a:p>
        </p:txBody>
      </p:sp>
      <p:sp>
        <p:nvSpPr>
          <p:cNvPr id="308" name="Google Shape;308;p3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309" name="Google Shape;309;p33"/>
          <p:cNvSpPr/>
          <p:nvPr/>
        </p:nvSpPr>
        <p:spPr>
          <a:xfrm flipH="1">
            <a:off x="121553" y="1183680"/>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rot="10800000">
            <a:off x="8179565" y="2802093"/>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flipH="1">
            <a:off x="8721442" y="3415401"/>
            <a:ext cx="75000" cy="75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flipH="1">
            <a:off x="317940" y="151079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flipH="1">
            <a:off x="157442" y="1624707"/>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flipH="1">
            <a:off x="8373612" y="258680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dirty="0">
                <a:solidFill>
                  <a:schemeClr val="dk1"/>
                </a:solidFill>
                <a:latin typeface="Nunito"/>
                <a:ea typeface="Nunito"/>
                <a:cs typeface="Nunito"/>
                <a:sym typeface="Nunito"/>
              </a:rPr>
              <a:t>한국 미니멀리스트 스타일의 피치 데크</a:t>
            </a:r>
            <a:endParaRPr sz="1100" dirty="0">
              <a:solidFill>
                <a:schemeClr val="dk1"/>
              </a:solidFill>
              <a:latin typeface="Nunito"/>
              <a:ea typeface="Nunito"/>
              <a:cs typeface="Nunito"/>
              <a:sym typeface="Nunito"/>
            </a:endParaRPr>
          </a:p>
        </p:txBody>
      </p:sp>
      <p:grpSp>
        <p:nvGrpSpPr>
          <p:cNvPr id="316" name="Google Shape;316;p33"/>
          <p:cNvGrpSpPr/>
          <p:nvPr/>
        </p:nvGrpSpPr>
        <p:grpSpPr>
          <a:xfrm>
            <a:off x="4887442" y="162470"/>
            <a:ext cx="764096" cy="175985"/>
            <a:chOff x="4917734" y="191707"/>
            <a:chExt cx="764096" cy="175985"/>
          </a:xfrm>
        </p:grpSpPr>
        <p:grpSp>
          <p:nvGrpSpPr>
            <p:cNvPr id="317" name="Google Shape;317;p33"/>
            <p:cNvGrpSpPr/>
            <p:nvPr/>
          </p:nvGrpSpPr>
          <p:grpSpPr>
            <a:xfrm>
              <a:off x="4917734" y="191707"/>
              <a:ext cx="175994" cy="175985"/>
              <a:chOff x="266768" y="1721375"/>
              <a:chExt cx="397907" cy="397887"/>
            </a:xfrm>
          </p:grpSpPr>
          <p:sp>
            <p:nvSpPr>
              <p:cNvPr id="318" name="Google Shape;318;p3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3"/>
            <p:cNvGrpSpPr/>
            <p:nvPr/>
          </p:nvGrpSpPr>
          <p:grpSpPr>
            <a:xfrm>
              <a:off x="5211543" y="191707"/>
              <a:ext cx="175976" cy="175985"/>
              <a:chOff x="864491" y="1723250"/>
              <a:chExt cx="397866" cy="397887"/>
            </a:xfrm>
          </p:grpSpPr>
          <p:sp>
            <p:nvSpPr>
              <p:cNvPr id="321" name="Google Shape;321;p3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255;p31">
            <a:extLst>
              <a:ext uri="{FF2B5EF4-FFF2-40B4-BE49-F238E27FC236}">
                <a16:creationId xmlns:a16="http://schemas.microsoft.com/office/drawing/2014/main" id="{815C19DB-ED94-DF52-F5C2-0FB673AA338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64062" y="505970"/>
            <a:ext cx="4633765" cy="8573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Gradient Boosting</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a:extLst>
              <a:ext uri="{FF2B5EF4-FFF2-40B4-BE49-F238E27FC236}">
                <a16:creationId xmlns:a16="http://schemas.microsoft.com/office/drawing/2014/main" id="{D557C71B-8C69-D730-9E0F-0E7935C42414}"/>
              </a:ext>
            </a:extLst>
          </p:cNvPr>
          <p:cNvSpPr txBox="1"/>
          <p:nvPr/>
        </p:nvSpPr>
        <p:spPr>
          <a:xfrm>
            <a:off x="231900" y="1465628"/>
            <a:ext cx="3973008" cy="2800767"/>
          </a:xfrm>
          <a:prstGeom prst="rect">
            <a:avLst/>
          </a:prstGeom>
          <a:noFill/>
        </p:spPr>
        <p:txBody>
          <a:bodyPr wrap="square" rtlCol="0">
            <a:spAutoFit/>
          </a:bodyPr>
          <a:lstStyle/>
          <a:p>
            <a:pPr algn="just"/>
            <a:r>
              <a:rPr lang="en-US" sz="1100" dirty="0">
                <a:latin typeface="Times New Roman" panose="02020603050405020304" pitchFamily="18" charset="0"/>
                <a:cs typeface="Times New Roman" panose="02020603050405020304" pitchFamily="18" charset="0"/>
              </a:rPr>
              <a:t>During initial modelling we observed that this Gradient Boosting model produced:</a:t>
            </a:r>
          </a:p>
          <a:p>
            <a:pPr algn="just"/>
            <a:endParaRPr lang="en-US" sz="11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Mean Squared Error: 1419406.26</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Root Mean Squared Error: 1191.39</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Coefficient of Determination: 0.62</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Median Absolute Error: 1419406026</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Mean Absolute Percentage Error:0.38</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This means that the model is able to predict the PC Price with +- $1191 accuracy, with a coefficient of determination of 0.62, meaning that our model is able to explain 62% of the variance in our response variable.</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Therefore, we can conclude that our model performs relatively average when faced with unseen test data.</a:t>
            </a:r>
          </a:p>
        </p:txBody>
      </p:sp>
      <p:sp>
        <p:nvSpPr>
          <p:cNvPr id="36" name="Google Shape;254;p31">
            <a:extLst>
              <a:ext uri="{FF2B5EF4-FFF2-40B4-BE49-F238E27FC236}">
                <a16:creationId xmlns:a16="http://schemas.microsoft.com/office/drawing/2014/main" id="{7DC226B8-4EC0-8C90-5251-E7ED274E2B7C}"/>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7" name="Google Shape;630;p45">
            <a:extLst>
              <a:ext uri="{FF2B5EF4-FFF2-40B4-BE49-F238E27FC236}">
                <a16:creationId xmlns:a16="http://schemas.microsoft.com/office/drawing/2014/main" id="{8EE69EC3-4F89-01E5-A5FC-E43F95DCB5B8}"/>
              </a:ext>
            </a:extLst>
          </p:cNvPr>
          <p:cNvSpPr/>
          <p:nvPr/>
        </p:nvSpPr>
        <p:spPr>
          <a:xfrm>
            <a:off x="4696097" y="440757"/>
            <a:ext cx="4331093" cy="285590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descr="Chart, scatter chart&#10;&#10;Description automatically generated">
            <a:extLst>
              <a:ext uri="{FF2B5EF4-FFF2-40B4-BE49-F238E27FC236}">
                <a16:creationId xmlns:a16="http://schemas.microsoft.com/office/drawing/2014/main" id="{E4DC1659-D628-CE78-969F-4D0FF53AA32F}"/>
              </a:ext>
            </a:extLst>
          </p:cNvPr>
          <p:cNvPicPr>
            <a:picLocks noChangeAspect="1"/>
          </p:cNvPicPr>
          <p:nvPr/>
        </p:nvPicPr>
        <p:blipFill>
          <a:blip r:embed="rId3"/>
          <a:stretch>
            <a:fillRect/>
          </a:stretch>
        </p:blipFill>
        <p:spPr>
          <a:xfrm>
            <a:off x="4743349" y="479249"/>
            <a:ext cx="4236588" cy="2752525"/>
          </a:xfrm>
          <a:prstGeom prst="rect">
            <a:avLst/>
          </a:prstGeom>
        </p:spPr>
      </p:pic>
      <p:pic>
        <p:nvPicPr>
          <p:cNvPr id="4" name="Picture 3">
            <a:extLst>
              <a:ext uri="{FF2B5EF4-FFF2-40B4-BE49-F238E27FC236}">
                <a16:creationId xmlns:a16="http://schemas.microsoft.com/office/drawing/2014/main" id="{0AD675F3-324F-4F2A-3526-6DE2D8D5BD28}"/>
              </a:ext>
            </a:extLst>
          </p:cNvPr>
          <p:cNvPicPr>
            <a:picLocks noChangeAspect="1"/>
          </p:cNvPicPr>
          <p:nvPr/>
        </p:nvPicPr>
        <p:blipFill>
          <a:blip r:embed="rId4"/>
          <a:stretch>
            <a:fillRect/>
          </a:stretch>
        </p:blipFill>
        <p:spPr>
          <a:xfrm>
            <a:off x="5269237" y="3398962"/>
            <a:ext cx="3268687" cy="1403859"/>
          </a:xfrm>
          <a:prstGeom prst="rect">
            <a:avLst/>
          </a:prstGeom>
        </p:spPr>
      </p:pic>
      <p:pic>
        <p:nvPicPr>
          <p:cNvPr id="9" name="Picture 8">
            <a:extLst>
              <a:ext uri="{FF2B5EF4-FFF2-40B4-BE49-F238E27FC236}">
                <a16:creationId xmlns:a16="http://schemas.microsoft.com/office/drawing/2014/main" id="{E3807C8D-678E-3CA4-CED5-D95693B40B86}"/>
              </a:ext>
            </a:extLst>
          </p:cNvPr>
          <p:cNvPicPr>
            <a:picLocks noChangeAspect="1"/>
          </p:cNvPicPr>
          <p:nvPr/>
        </p:nvPicPr>
        <p:blipFill>
          <a:blip r:embed="rId5"/>
          <a:stretch>
            <a:fillRect/>
          </a:stretch>
        </p:blipFill>
        <p:spPr>
          <a:xfrm>
            <a:off x="4743350" y="479250"/>
            <a:ext cx="4236588" cy="2752524"/>
          </a:xfrm>
          <a:prstGeom prst="rect">
            <a:avLst/>
          </a:prstGeom>
        </p:spPr>
      </p:pic>
    </p:spTree>
    <p:extLst>
      <p:ext uri="{BB962C8B-B14F-4D97-AF65-F5344CB8AC3E}">
        <p14:creationId xmlns:p14="http://schemas.microsoft.com/office/powerpoint/2010/main" val="1905826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62530" y="605382"/>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Gradient Boosting</a:t>
            </a:r>
            <a:br>
              <a:rPr lang="en-US" sz="4000" dirty="0"/>
            </a:br>
            <a:r>
              <a:rPr lang="en-US" sz="1800" dirty="0"/>
              <a:t>(Hyperparameter Tuned)</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a:extLst>
              <a:ext uri="{FF2B5EF4-FFF2-40B4-BE49-F238E27FC236}">
                <a16:creationId xmlns:a16="http://schemas.microsoft.com/office/drawing/2014/main" id="{D557C71B-8C69-D730-9E0F-0E7935C42414}"/>
              </a:ext>
            </a:extLst>
          </p:cNvPr>
          <p:cNvSpPr txBox="1"/>
          <p:nvPr/>
        </p:nvSpPr>
        <p:spPr>
          <a:xfrm>
            <a:off x="304301" y="1630002"/>
            <a:ext cx="4220583" cy="2800767"/>
          </a:xfrm>
          <a:prstGeom prst="rect">
            <a:avLst/>
          </a:prstGeom>
          <a:noFill/>
        </p:spPr>
        <p:txBody>
          <a:bodyPr wrap="square" rtlCol="0">
            <a:spAutoFit/>
          </a:bodyPr>
          <a:lstStyle/>
          <a:p>
            <a:pPr algn="just"/>
            <a:r>
              <a:rPr lang="en-US" sz="1100" dirty="0">
                <a:latin typeface="Times New Roman" panose="02020603050405020304" pitchFamily="18" charset="0"/>
                <a:cs typeface="Times New Roman" panose="02020603050405020304" pitchFamily="18" charset="0"/>
              </a:rPr>
              <a:t>During hyperparameter tuning we observed that the best model was Gradient Boosting, with:</a:t>
            </a:r>
          </a:p>
          <a:p>
            <a:pPr algn="just"/>
            <a:endParaRPr lang="en-US" sz="11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Mean Squared Error: 791994.25</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Root Mean Squared Error: 889.94</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Coefficient of Determination: 0.79</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Median Absolute Error: 791994.25</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Mean Absolute Percentage Error: 0.23</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This means that the model is able to predict the PC Price with +- $890 accuracy, with a coefficient of determination of 0.79, meaning that our model is able to explain about 80% of the variance in our response variable.</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Therefore, we can conclude that our model performs relatively average when faced with unseen test data.</a:t>
            </a:r>
          </a:p>
        </p:txBody>
      </p:sp>
      <p:sp>
        <p:nvSpPr>
          <p:cNvPr id="22" name="Google Shape;254;p31">
            <a:extLst>
              <a:ext uri="{FF2B5EF4-FFF2-40B4-BE49-F238E27FC236}">
                <a16:creationId xmlns:a16="http://schemas.microsoft.com/office/drawing/2014/main" id="{6F2C1EFE-A41F-1D87-AC4F-465B1987B79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3" name="Google Shape;255;p31">
            <a:extLst>
              <a:ext uri="{FF2B5EF4-FFF2-40B4-BE49-F238E27FC236}">
                <a16:creationId xmlns:a16="http://schemas.microsoft.com/office/drawing/2014/main" id="{1D641A9C-F224-C49B-D51C-C3D2C0465148}"/>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6" name="Picture 5">
            <a:extLst>
              <a:ext uri="{FF2B5EF4-FFF2-40B4-BE49-F238E27FC236}">
                <a16:creationId xmlns:a16="http://schemas.microsoft.com/office/drawing/2014/main" id="{3D38F006-3E47-8AB7-5E81-A08ED7030196}"/>
              </a:ext>
            </a:extLst>
          </p:cNvPr>
          <p:cNvPicPr>
            <a:picLocks noChangeAspect="1"/>
          </p:cNvPicPr>
          <p:nvPr/>
        </p:nvPicPr>
        <p:blipFill>
          <a:blip r:embed="rId3"/>
          <a:stretch>
            <a:fillRect/>
          </a:stretch>
        </p:blipFill>
        <p:spPr>
          <a:xfrm>
            <a:off x="4697629" y="498842"/>
            <a:ext cx="4236588" cy="2752524"/>
          </a:xfrm>
          <a:prstGeom prst="rect">
            <a:avLst/>
          </a:prstGeom>
        </p:spPr>
      </p:pic>
      <p:sp>
        <p:nvSpPr>
          <p:cNvPr id="24" name="Google Shape;630;p45">
            <a:extLst>
              <a:ext uri="{FF2B5EF4-FFF2-40B4-BE49-F238E27FC236}">
                <a16:creationId xmlns:a16="http://schemas.microsoft.com/office/drawing/2014/main" id="{B1D303EF-7107-3A67-8A3F-5E7CCD30EBFB}"/>
              </a:ext>
            </a:extLst>
          </p:cNvPr>
          <p:cNvSpPr/>
          <p:nvPr/>
        </p:nvSpPr>
        <p:spPr>
          <a:xfrm>
            <a:off x="4650377" y="447288"/>
            <a:ext cx="4331093" cy="285590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6F2E30D4-7FAF-F246-B435-36F6915BD6C9}"/>
              </a:ext>
            </a:extLst>
          </p:cNvPr>
          <p:cNvPicPr>
            <a:picLocks noChangeAspect="1"/>
          </p:cNvPicPr>
          <p:nvPr/>
        </p:nvPicPr>
        <p:blipFill>
          <a:blip r:embed="rId4"/>
          <a:stretch>
            <a:fillRect/>
          </a:stretch>
        </p:blipFill>
        <p:spPr>
          <a:xfrm>
            <a:off x="5105693" y="3428041"/>
            <a:ext cx="3420459" cy="1352785"/>
          </a:xfrm>
          <a:prstGeom prst="rect">
            <a:avLst/>
          </a:prstGeom>
        </p:spPr>
      </p:pic>
    </p:spTree>
    <p:extLst>
      <p:ext uri="{BB962C8B-B14F-4D97-AF65-F5344CB8AC3E}">
        <p14:creationId xmlns:p14="http://schemas.microsoft.com/office/powerpoint/2010/main" val="2773547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Conclusion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04.</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Conclusion of Insights</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6" name="Google Shape;254;p31">
            <a:extLst>
              <a:ext uri="{FF2B5EF4-FFF2-40B4-BE49-F238E27FC236}">
                <a16:creationId xmlns:a16="http://schemas.microsoft.com/office/drawing/2014/main" id="{46D02014-FD6C-F66B-E9BF-B681EF3C5B68}"/>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2908925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221088" y="286376"/>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431" name="Google Shape;431;p38"/>
          <p:cNvSpPr txBox="1">
            <a:spLocks noGrp="1"/>
          </p:cNvSpPr>
          <p:nvPr>
            <p:ph type="body" idx="1"/>
          </p:nvPr>
        </p:nvSpPr>
        <p:spPr>
          <a:xfrm>
            <a:off x="221088" y="1177376"/>
            <a:ext cx="4758902" cy="33491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During hyperparameter tuning we observed that the best model was Gradient Boosting, with:</a:t>
            </a:r>
          </a:p>
          <a:p>
            <a:pPr marL="0" lvl="0" indent="0" algn="l" rtl="0">
              <a:spcBef>
                <a:spcPts val="0"/>
              </a:spcBef>
              <a:spcAft>
                <a:spcPts val="0"/>
              </a:spcAft>
              <a:buNone/>
            </a:pPr>
            <a:endParaRPr lang="en-US" sz="14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Mean Squared Error: 791994.25</a:t>
            </a: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Root Mean Squared Error: 889.94</a:t>
            </a: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Coefficient of Determination: 0.79</a:t>
            </a: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Median Absolute Error: 791994.25</a:t>
            </a: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Mean Absolute Percentage Error: 0.23</a:t>
            </a:r>
          </a:p>
          <a:p>
            <a:pPr marL="0" lvl="0" indent="0" algn="l" rtl="0">
              <a:spcBef>
                <a:spcPts val="0"/>
              </a:spcBef>
              <a:spcAft>
                <a:spcPts val="0"/>
              </a:spcAft>
              <a:buNone/>
            </a:pPr>
            <a:endParaRPr lang="en-US" sz="14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This means that the model is able to predict the PC Price with +- $890 accuracy, with a coefficient of determination of 0.79, meaning that our model is able to explain 79% of the variance in our response variable.</a:t>
            </a:r>
          </a:p>
          <a:p>
            <a:pPr marL="0" lvl="0" indent="0" algn="l" rtl="0">
              <a:spcBef>
                <a:spcPts val="0"/>
              </a:spcBef>
              <a:spcAft>
                <a:spcPts val="0"/>
              </a:spcAft>
              <a:buNone/>
            </a:pPr>
            <a:endParaRPr lang="en-US" sz="14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Therefore, we can conclude that our model performs relatively average when faced with unseen test data.</a:t>
            </a: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54;p31">
            <a:extLst>
              <a:ext uri="{FF2B5EF4-FFF2-40B4-BE49-F238E27FC236}">
                <a16:creationId xmlns:a16="http://schemas.microsoft.com/office/drawing/2014/main" id="{DB41B88B-8B34-2982-BD5D-5896C791FFA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5" name="Google Shape;255;p31">
            <a:extLst>
              <a:ext uri="{FF2B5EF4-FFF2-40B4-BE49-F238E27FC236}">
                <a16:creationId xmlns:a16="http://schemas.microsoft.com/office/drawing/2014/main" id="{9E9AA9A8-38CA-0062-9EF8-51C99BA1CC48}"/>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125879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grpSp>
        <p:nvGrpSpPr>
          <p:cNvPr id="1284" name="Google Shape;1284;p57"/>
          <p:cNvGrpSpPr/>
          <p:nvPr/>
        </p:nvGrpSpPr>
        <p:grpSpPr>
          <a:xfrm>
            <a:off x="4887442" y="162470"/>
            <a:ext cx="764096" cy="175985"/>
            <a:chOff x="4917734" y="191707"/>
            <a:chExt cx="764096" cy="175985"/>
          </a:xfrm>
        </p:grpSpPr>
        <p:grpSp>
          <p:nvGrpSpPr>
            <p:cNvPr id="1285" name="Google Shape;1285;p57"/>
            <p:cNvGrpSpPr/>
            <p:nvPr/>
          </p:nvGrpSpPr>
          <p:grpSpPr>
            <a:xfrm>
              <a:off x="4917734" y="191707"/>
              <a:ext cx="175994" cy="175985"/>
              <a:chOff x="266768" y="1721375"/>
              <a:chExt cx="397907" cy="397887"/>
            </a:xfrm>
          </p:grpSpPr>
          <p:sp>
            <p:nvSpPr>
              <p:cNvPr id="1286" name="Google Shape;1286;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7"/>
            <p:cNvGrpSpPr/>
            <p:nvPr/>
          </p:nvGrpSpPr>
          <p:grpSpPr>
            <a:xfrm>
              <a:off x="5211543" y="191707"/>
              <a:ext cx="175976" cy="175985"/>
              <a:chOff x="864491" y="1723250"/>
              <a:chExt cx="397866" cy="397887"/>
            </a:xfrm>
          </p:grpSpPr>
          <p:sp>
            <p:nvSpPr>
              <p:cNvPr id="1289" name="Google Shape;1289;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57"/>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339;p60">
            <a:extLst>
              <a:ext uri="{FF2B5EF4-FFF2-40B4-BE49-F238E27FC236}">
                <a16:creationId xmlns:a16="http://schemas.microsoft.com/office/drawing/2014/main" id="{E783C6EC-C4D8-A3E4-C734-490A1831EB3F}"/>
              </a:ext>
            </a:extLst>
          </p:cNvPr>
          <p:cNvSpPr txBox="1">
            <a:spLocks/>
          </p:cNvSpPr>
          <p:nvPr/>
        </p:nvSpPr>
        <p:spPr>
          <a:xfrm>
            <a:off x="-1051560" y="621689"/>
            <a:ext cx="4294800" cy="117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igshot One"/>
              <a:buNone/>
              <a:defRPr sz="35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9pPr>
          </a:lstStyle>
          <a:p>
            <a:pPr algn="ctr"/>
            <a:r>
              <a:rPr lang="en-GB" dirty="0"/>
              <a:t>Citations</a:t>
            </a:r>
          </a:p>
        </p:txBody>
      </p:sp>
      <p:sp>
        <p:nvSpPr>
          <p:cNvPr id="21" name="Google Shape;1340;p60">
            <a:extLst>
              <a:ext uri="{FF2B5EF4-FFF2-40B4-BE49-F238E27FC236}">
                <a16:creationId xmlns:a16="http://schemas.microsoft.com/office/drawing/2014/main" id="{26719D3E-03DC-1CED-2E45-8C90C90F3042}"/>
              </a:ext>
            </a:extLst>
          </p:cNvPr>
          <p:cNvSpPr txBox="1">
            <a:spLocks noGrp="1"/>
          </p:cNvSpPr>
          <p:nvPr>
            <p:ph type="subTitle" idx="1"/>
          </p:nvPr>
        </p:nvSpPr>
        <p:spPr>
          <a:xfrm>
            <a:off x="0" y="1211640"/>
            <a:ext cx="9186182" cy="3536497"/>
          </a:xfrm>
          <a:prstGeom prst="rect">
            <a:avLst/>
          </a:prstGeom>
        </p:spPr>
        <p:txBody>
          <a:bodyPr spcFirstLastPara="1" wrap="square" lIns="91425" tIns="91425" rIns="91425" bIns="91425" anchor="ctr" anchorCtr="0">
            <a:noAutofit/>
          </a:bodyPr>
          <a:lstStyle/>
          <a:p>
            <a:pPr algn="l">
              <a:lnSpc>
                <a:spcPct val="150000"/>
              </a:lnSpc>
            </a:pPr>
            <a:r>
              <a:rPr lang="en-US" sz="800" dirty="0">
                <a:effectLst/>
                <a:latin typeface="Times New Roman" panose="02020603050405020304" pitchFamily="18" charset="0"/>
              </a:rPr>
              <a:t>Patel, H. (2021). What is Feature Engineering — Importance, Tools and Techniques for Machine Learning. [online] Medium. Available at: https://towardsdatascience.com/what-is-feature-engineering-importance-tools-and-techniques-for-machine-learning-2080b0269f10#:~:text=Feature%20Engineering%20is%20a%20very [Accessed 17 Jun. 2022].</a:t>
            </a:r>
          </a:p>
          <a:p>
            <a:pPr algn="l">
              <a:lnSpc>
                <a:spcPct val="150000"/>
              </a:lnSpc>
            </a:pPr>
            <a:endParaRPr lang="en-US" sz="800" dirty="0">
              <a:effectLst/>
              <a:latin typeface="Times New Roman" panose="02020603050405020304" pitchFamily="18" charset="0"/>
            </a:endParaRPr>
          </a:p>
          <a:p>
            <a:pPr algn="l">
              <a:lnSpc>
                <a:spcPct val="150000"/>
              </a:lnSpc>
            </a:pPr>
            <a:r>
              <a:rPr lang="en-US" sz="800" dirty="0">
                <a:effectLst/>
                <a:latin typeface="Times New Roman" panose="02020603050405020304" pitchFamily="18" charset="0"/>
              </a:rPr>
              <a:t>Tableau. (n.d.). Data cleaning: The benefits and steps to creating and using clean data. [online] Available at: https://www.tableau.com/learn/articles/what-is-data-cleaning#:~:text=Data%20cleaning%20is%20the%20process [Accessed 17 Jun. 2022].</a:t>
            </a:r>
          </a:p>
          <a:p>
            <a:pPr algn="l">
              <a:lnSpc>
                <a:spcPct val="150000"/>
              </a:lnSpc>
            </a:pPr>
            <a:r>
              <a:rPr lang="en-US" sz="800" dirty="0">
                <a:effectLst/>
                <a:latin typeface="Times New Roman" panose="02020603050405020304" pitchFamily="18" charset="0"/>
              </a:rPr>
              <a:t>Seif, G. (2022). Understanding the 3 most common loss functions for Machine Learning Regression. [online] Medium. Available at: https://towardsdatascience.com/understanding-the-3-most-common-loss-functions-for-machine-learning-regression-23e0ef3e14d3#:~:text=The%20Mean%20Squared%20Error%20(MSE [Accessed 15 Jun. 2022]</a:t>
            </a:r>
          </a:p>
          <a:p>
            <a:pPr algn="l">
              <a:lnSpc>
                <a:spcPct val="150000"/>
              </a:lnSpc>
            </a:pPr>
            <a:r>
              <a:rPr lang="en-US" sz="800" dirty="0">
                <a:effectLst/>
                <a:latin typeface="Times New Roman" panose="02020603050405020304" pitchFamily="18" charset="0"/>
              </a:rPr>
              <a:t>Nair, A. (2022). Baseline Models: Your Guide For Model Building. [online] Medium. Available at: https://towardsdatascience.com/baseline-models-your-guide-for-model-building-1ec3aa244b8d [Accessed 15 Jun. 2022]</a:t>
            </a:r>
          </a:p>
          <a:p>
            <a:pPr algn="l">
              <a:lnSpc>
                <a:spcPct val="150000"/>
              </a:lnSpc>
            </a:pPr>
            <a:r>
              <a:rPr lang="en-US" sz="800" dirty="0">
                <a:effectLst/>
                <a:latin typeface="Times New Roman" panose="02020603050405020304" pitchFamily="18" charset="0"/>
              </a:rPr>
              <a:t>Brownlee, J. (2020). Train-Test Split for Evaluating Machine Learning Algorithms. [online] Machine Learning Mastery. Available at: https://machinelearningmastery.com/train-test-split-for-evaluating-machine-learning-algorithms/ [Accessed 15 Jun. 2022].</a:t>
            </a:r>
          </a:p>
          <a:p>
            <a:pPr algn="l">
              <a:lnSpc>
                <a:spcPct val="150000"/>
              </a:lnSpc>
            </a:pPr>
            <a:r>
              <a:rPr lang="en-US" sz="800" dirty="0">
                <a:effectLst/>
                <a:latin typeface="Times New Roman" panose="02020603050405020304" pitchFamily="18" charset="0"/>
              </a:rPr>
              <a:t>Verma, Y. (2021). Why Data Scaling is important in Machine Learning &amp; How to effectively do it. [online] Analytics India Magazine. Available at: https://analyticsindiamag.com/why-data-scaling-is-important-in-machine-learning-how-to-effectively-do-it/#:~:text=Scaling%20the%20target%20value%20is [Accessed 15 Jun. 2022]</a:t>
            </a:r>
          </a:p>
          <a:p>
            <a:pPr algn="l">
              <a:lnSpc>
                <a:spcPct val="150000"/>
              </a:lnSpc>
            </a:pPr>
            <a:r>
              <a:rPr lang="en-US" sz="800" dirty="0">
                <a:effectLst/>
                <a:latin typeface="Times New Roman" panose="02020603050405020304" pitchFamily="18" charset="0"/>
              </a:rPr>
              <a:t>Fawcett, A. (2021). Data Science in 5 Minutes: What is One Hot Encoding? [online] Educative: Interactive Courses for Software Developers. Available at: https://www.educative.io/blog/one-hot-encoding [Accessed 15 Jun. 2022]</a:t>
            </a:r>
          </a:p>
          <a:p>
            <a:pPr algn="l">
              <a:lnSpc>
                <a:spcPct val="150000"/>
              </a:lnSpc>
            </a:pPr>
            <a:r>
              <a:rPr lang="en-US" sz="800" dirty="0" err="1">
                <a:effectLst/>
                <a:latin typeface="Times New Roman" panose="02020603050405020304" pitchFamily="18" charset="0"/>
              </a:rPr>
              <a:t>Vandeput</a:t>
            </a:r>
            <a:r>
              <a:rPr lang="en-US" sz="800" dirty="0">
                <a:effectLst/>
                <a:latin typeface="Times New Roman" panose="02020603050405020304" pitchFamily="18" charset="0"/>
              </a:rPr>
              <a:t>, N. (2021). Forecast KPI: RMSE, MAE, MAPE &amp; Bias. [online] Medium. Available at: https://towardsdatascience.com/forecast-kpi-rmse-mae-mape-bias-cdc5703d242d [Accessed 15 Jun. 2022]</a:t>
            </a:r>
          </a:p>
          <a:p>
            <a:pPr algn="l">
              <a:lnSpc>
                <a:spcPct val="150000"/>
              </a:lnSpc>
            </a:pPr>
            <a:r>
              <a:rPr lang="en-US" sz="800" dirty="0">
                <a:effectLst/>
                <a:latin typeface="Times New Roman" panose="02020603050405020304" pitchFamily="18" charset="0"/>
              </a:rPr>
              <a:t>www.southampton.ac.uk. (n.d.). Chi Square | Practical Applications of Statistics in the Social Sciences | University of Southampton. [online] Available at: https://www.southampton.ac.uk/passs/full_time_education/bivariate_analysis/chi_square.page#:~:text=A%20chi%2Dsquare%20test%20is [Accessed 14 Jun. 2022]</a:t>
            </a:r>
          </a:p>
        </p:txBody>
      </p:sp>
      <p:sp>
        <p:nvSpPr>
          <p:cNvPr id="22" name="Google Shape;254;p31">
            <a:extLst>
              <a:ext uri="{FF2B5EF4-FFF2-40B4-BE49-F238E27FC236}">
                <a16:creationId xmlns:a16="http://schemas.microsoft.com/office/drawing/2014/main" id="{2B7FCB7C-ECDA-70EB-CFEA-9B951EF9BA5B}"/>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3" name="Google Shape;255;p31">
            <a:extLst>
              <a:ext uri="{FF2B5EF4-FFF2-40B4-BE49-F238E27FC236}">
                <a16:creationId xmlns:a16="http://schemas.microsoft.com/office/drawing/2014/main" id="{69AD5AD1-1BD9-5B70-2196-E1BDFCB20502}"/>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407924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60"/>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340" name="Google Shape;1340;p60"/>
          <p:cNvSpPr txBox="1">
            <a:spLocks noGrp="1"/>
          </p:cNvSpPr>
          <p:nvPr>
            <p:ph type="subTitle" idx="1"/>
          </p:nvPr>
        </p:nvSpPr>
        <p:spPr>
          <a:xfrm>
            <a:off x="4555897" y="1916807"/>
            <a:ext cx="34347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Do you have any questions?</a:t>
            </a:r>
            <a:endParaRPr dirty="0"/>
          </a:p>
          <a:p>
            <a:pPr marL="0" lvl="0" indent="0" algn="ctr" rtl="0">
              <a:spcBef>
                <a:spcPts val="0"/>
              </a:spcBef>
              <a:spcAft>
                <a:spcPts val="0"/>
              </a:spcAft>
              <a:buClr>
                <a:schemeClr val="lt1"/>
              </a:buClr>
              <a:buSzPts val="1100"/>
              <a:buFont typeface="Arial"/>
              <a:buNone/>
            </a:pPr>
            <a:endParaRPr dirty="0"/>
          </a:p>
          <a:p>
            <a:pPr marL="0" lvl="0" indent="0" algn="ctr" rtl="0">
              <a:spcBef>
                <a:spcPts val="0"/>
              </a:spcBef>
              <a:spcAft>
                <a:spcPts val="0"/>
              </a:spcAft>
              <a:buClr>
                <a:schemeClr val="lt1"/>
              </a:buClr>
              <a:buSzPts val="1100"/>
              <a:buFont typeface="Arial"/>
              <a:buNone/>
            </a:pPr>
            <a:r>
              <a:rPr lang="en" dirty="0"/>
              <a:t>youremail@freepik.com </a:t>
            </a:r>
            <a:endParaRPr dirty="0"/>
          </a:p>
          <a:p>
            <a:pPr marL="0" lvl="0" indent="0" algn="ctr" rtl="0">
              <a:spcBef>
                <a:spcPts val="0"/>
              </a:spcBef>
              <a:spcAft>
                <a:spcPts val="0"/>
              </a:spcAft>
              <a:buClr>
                <a:schemeClr val="lt1"/>
              </a:buClr>
              <a:buSzPts val="1100"/>
              <a:buFont typeface="Arial"/>
              <a:buNone/>
            </a:pPr>
            <a:r>
              <a:rPr lang="en" dirty="0"/>
              <a:t>+91  620 421 838 </a:t>
            </a:r>
            <a:endParaRPr dirty="0"/>
          </a:p>
          <a:p>
            <a:pPr marL="0" lvl="0" indent="0" algn="ctr" rtl="0">
              <a:spcBef>
                <a:spcPts val="0"/>
              </a:spcBef>
              <a:spcAft>
                <a:spcPts val="0"/>
              </a:spcAft>
              <a:buNone/>
            </a:pPr>
            <a:r>
              <a:rPr lang="en" dirty="0"/>
              <a:t>yourcompany.com</a:t>
            </a:r>
            <a:endParaRPr dirty="0"/>
          </a:p>
        </p:txBody>
      </p:sp>
      <p:sp>
        <p:nvSpPr>
          <p:cNvPr id="1341" name="Google Shape;1341;p60"/>
          <p:cNvSpPr txBox="1"/>
          <p:nvPr/>
        </p:nvSpPr>
        <p:spPr>
          <a:xfrm>
            <a:off x="4773247" y="4169388"/>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Calibri"/>
                <a:ea typeface="Calibri"/>
                <a:cs typeface="Calibri"/>
                <a:sym typeface="Calibri"/>
              </a:rPr>
              <a:t>Please keep this slide for attribution</a:t>
            </a:r>
            <a:endParaRPr sz="1000">
              <a:solidFill>
                <a:schemeClr val="dk1"/>
              </a:solidFill>
              <a:latin typeface="Calibri"/>
              <a:ea typeface="Calibri"/>
              <a:cs typeface="Calibri"/>
              <a:sym typeface="Calibri"/>
            </a:endParaRPr>
          </a:p>
        </p:txBody>
      </p:sp>
      <p:sp>
        <p:nvSpPr>
          <p:cNvPr id="1342" name="Google Shape;1342;p60"/>
          <p:cNvSpPr/>
          <p:nvPr/>
        </p:nvSpPr>
        <p:spPr>
          <a:xfrm>
            <a:off x="1992278" y="787149"/>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0"/>
          <p:cNvSpPr/>
          <p:nvPr/>
        </p:nvSpPr>
        <p:spPr>
          <a:xfrm flipH="1">
            <a:off x="3298924" y="1768663"/>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0"/>
          <p:cNvSpPr/>
          <p:nvPr/>
        </p:nvSpPr>
        <p:spPr>
          <a:xfrm>
            <a:off x="308919" y="1537582"/>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3430253" y="1244370"/>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flipH="1">
            <a:off x="3228405" y="2650246"/>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rot="10800000">
            <a:off x="2977349" y="3783372"/>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363435" y="3114400"/>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0"/>
          <p:cNvSpPr/>
          <p:nvPr/>
        </p:nvSpPr>
        <p:spPr>
          <a:xfrm>
            <a:off x="1259230" y="3612703"/>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0"/>
          <p:cNvSpPr/>
          <p:nvPr/>
        </p:nvSpPr>
        <p:spPr>
          <a:xfrm rot="10800000">
            <a:off x="1325222" y="2574047"/>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60"/>
          <p:cNvGrpSpPr/>
          <p:nvPr/>
        </p:nvGrpSpPr>
        <p:grpSpPr>
          <a:xfrm>
            <a:off x="4887442" y="162470"/>
            <a:ext cx="764096" cy="175985"/>
            <a:chOff x="4917734" y="191707"/>
            <a:chExt cx="764096" cy="175985"/>
          </a:xfrm>
        </p:grpSpPr>
        <p:grpSp>
          <p:nvGrpSpPr>
            <p:cNvPr id="1353" name="Google Shape;1353;p60"/>
            <p:cNvGrpSpPr/>
            <p:nvPr/>
          </p:nvGrpSpPr>
          <p:grpSpPr>
            <a:xfrm>
              <a:off x="4917734" y="191707"/>
              <a:ext cx="175994" cy="175985"/>
              <a:chOff x="266768" y="1721375"/>
              <a:chExt cx="397907" cy="397887"/>
            </a:xfrm>
          </p:grpSpPr>
          <p:sp>
            <p:nvSpPr>
              <p:cNvPr id="1354" name="Google Shape;1354;p6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60"/>
            <p:cNvGrpSpPr/>
            <p:nvPr/>
          </p:nvGrpSpPr>
          <p:grpSpPr>
            <a:xfrm>
              <a:off x="5211543" y="191707"/>
              <a:ext cx="175976" cy="175985"/>
              <a:chOff x="864491" y="1723250"/>
              <a:chExt cx="397866" cy="397887"/>
            </a:xfrm>
          </p:grpSpPr>
          <p:sp>
            <p:nvSpPr>
              <p:cNvPr id="1357" name="Google Shape;1357;p6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0"/>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4;p31">
            <a:extLst>
              <a:ext uri="{FF2B5EF4-FFF2-40B4-BE49-F238E27FC236}">
                <a16:creationId xmlns:a16="http://schemas.microsoft.com/office/drawing/2014/main" id="{41513974-D764-D11B-F7AB-7114071882F5}"/>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6" name="Google Shape;255;p31">
            <a:extLst>
              <a:ext uri="{FF2B5EF4-FFF2-40B4-BE49-F238E27FC236}">
                <a16:creationId xmlns:a16="http://schemas.microsoft.com/office/drawing/2014/main" id="{7FD7D831-3286-4840-AB5D-154C424790E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Problem Breakdown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333" name="Google Shape;333;p34"/>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What are the requirements of the problem statement?</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t>
            </a:r>
            <a:endParaRPr dirty="0"/>
          </a:p>
        </p:txBody>
      </p:sp>
      <p:sp>
        <p:nvSpPr>
          <p:cNvPr id="431" name="Google Shape;431;p38"/>
          <p:cNvSpPr txBox="1">
            <a:spLocks noGrp="1"/>
          </p:cNvSpPr>
          <p:nvPr>
            <p:ph type="body" idx="1"/>
          </p:nvPr>
        </p:nvSpPr>
        <p:spPr>
          <a:xfrm>
            <a:off x="720000" y="1813209"/>
            <a:ext cx="4294800" cy="26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This dataset contains computer price for different PC models, ranging from Apple, HP, Dell, and others.</a:t>
            </a: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We want to build a machine learning model to predict the computer price based on their configuration.</a:t>
            </a: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54;p31">
            <a:extLst>
              <a:ext uri="{FF2B5EF4-FFF2-40B4-BE49-F238E27FC236}">
                <a16:creationId xmlns:a16="http://schemas.microsoft.com/office/drawing/2014/main" id="{23F1A21D-4E7B-4EDA-5FFC-1DB22B49A85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8" name="Google Shape;255;p31">
            <a:extLst>
              <a:ext uri="{FF2B5EF4-FFF2-40B4-BE49-F238E27FC236}">
                <a16:creationId xmlns:a16="http://schemas.microsoft.com/office/drawing/2014/main" id="{2C080FFA-006E-2DA7-57D2-7F6D9C2DBD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000" dirty="0"/>
              <a:t>Data Manipulation &amp; Exploration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02.</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Data Cleaning, Feature Engineering and Exploratory Data Analysis (EDA) </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7" name="Google Shape;254;p31">
            <a:extLst>
              <a:ext uri="{FF2B5EF4-FFF2-40B4-BE49-F238E27FC236}">
                <a16:creationId xmlns:a16="http://schemas.microsoft.com/office/drawing/2014/main" id="{1CCD6C81-3BB6-0EE7-8408-D0ED0A720035}"/>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1165010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1000852" y="1081805"/>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Cleaning</a:t>
            </a:r>
            <a:endParaRPr dirty="0"/>
          </a:p>
        </p:txBody>
      </p:sp>
      <p:sp>
        <p:nvSpPr>
          <p:cNvPr id="627" name="Google Shape;627;p45"/>
          <p:cNvSpPr txBox="1">
            <a:spLocks noGrp="1"/>
          </p:cNvSpPr>
          <p:nvPr>
            <p:ph type="subTitle" idx="1"/>
          </p:nvPr>
        </p:nvSpPr>
        <p:spPr>
          <a:xfrm>
            <a:off x="1000852" y="2256679"/>
            <a:ext cx="2646900" cy="23806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Data cleaning is the process of fixing or removing incorrect, corrupted, incorrectly formatted, duplicate, or incomplete data within a dataset. When combining multiple data sources, there are many opportunities for data to be duplicated or mislabeled (Tableau, n.d.)</a:t>
            </a:r>
            <a:endParaRPr lang="en-GB" sz="1100" dirty="0"/>
          </a:p>
        </p:txBody>
      </p:sp>
      <p:sp>
        <p:nvSpPr>
          <p:cNvPr id="630" name="Google Shape;630;p45"/>
          <p:cNvSpPr/>
          <p:nvPr/>
        </p:nvSpPr>
        <p:spPr>
          <a:xfrm>
            <a:off x="3810965" y="960120"/>
            <a:ext cx="5202406" cy="3370217"/>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54;p31">
            <a:extLst>
              <a:ext uri="{FF2B5EF4-FFF2-40B4-BE49-F238E27FC236}">
                <a16:creationId xmlns:a16="http://schemas.microsoft.com/office/drawing/2014/main" id="{7FD9C6EC-D774-8F26-9332-5252B718365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CF19762C-2906-1377-8203-8E38E3DE88FD}"/>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4" name="Picture 3" descr="Text&#10;&#10;Description automatically generated">
            <a:extLst>
              <a:ext uri="{FF2B5EF4-FFF2-40B4-BE49-F238E27FC236}">
                <a16:creationId xmlns:a16="http://schemas.microsoft.com/office/drawing/2014/main" id="{27CF405C-7896-F82C-B8D6-B08B1AAEE1D0}"/>
              </a:ext>
            </a:extLst>
          </p:cNvPr>
          <p:cNvPicPr>
            <a:picLocks noChangeAspect="1"/>
          </p:cNvPicPr>
          <p:nvPr/>
        </p:nvPicPr>
        <p:blipFill>
          <a:blip r:embed="rId3"/>
          <a:stretch>
            <a:fillRect/>
          </a:stretch>
        </p:blipFill>
        <p:spPr>
          <a:xfrm>
            <a:off x="3889239" y="1036287"/>
            <a:ext cx="5036181" cy="3210197"/>
          </a:xfrm>
          <a:prstGeom prst="rect">
            <a:avLst/>
          </a:prstGeom>
        </p:spPr>
      </p:pic>
    </p:spTree>
    <p:extLst>
      <p:ext uri="{BB962C8B-B14F-4D97-AF65-F5344CB8AC3E}">
        <p14:creationId xmlns:p14="http://schemas.microsoft.com/office/powerpoint/2010/main" val="2491529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1000852" y="1081805"/>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Splitting</a:t>
            </a:r>
            <a:br>
              <a:rPr lang="en" dirty="0"/>
            </a:br>
            <a:r>
              <a:rPr lang="en" dirty="0"/>
              <a:t>Data</a:t>
            </a:r>
            <a:endParaRPr dirty="0"/>
          </a:p>
        </p:txBody>
      </p:sp>
      <p:sp>
        <p:nvSpPr>
          <p:cNvPr id="627" name="Google Shape;627;p45"/>
          <p:cNvSpPr txBox="1">
            <a:spLocks noGrp="1"/>
          </p:cNvSpPr>
          <p:nvPr>
            <p:ph type="subTitle" idx="1"/>
          </p:nvPr>
        </p:nvSpPr>
        <p:spPr>
          <a:xfrm>
            <a:off x="1000852" y="2256679"/>
            <a:ext cx="2646900" cy="23806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Creating new features to enhance accuracy of model and increase relevance of data.</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We split the DataFrame into 2 sets:</a:t>
            </a:r>
          </a:p>
          <a:p>
            <a:pPr marL="171450" lvl="0" indent="-171450" algn="just" rtl="0">
              <a:spcBef>
                <a:spcPts val="0"/>
              </a:spcBef>
              <a:spcAft>
                <a:spcPts val="0"/>
              </a:spcAft>
              <a:buFontTx/>
              <a:buChar char="-"/>
            </a:pPr>
            <a:r>
              <a:rPr lang="en-US" sz="1100" dirty="0"/>
              <a:t>Train Data</a:t>
            </a:r>
          </a:p>
          <a:p>
            <a:pPr marL="171450" lvl="0" indent="-171450" algn="just" rtl="0">
              <a:spcBef>
                <a:spcPts val="0"/>
              </a:spcBef>
              <a:spcAft>
                <a:spcPts val="0"/>
              </a:spcAft>
              <a:buFontTx/>
              <a:buChar char="-"/>
            </a:pPr>
            <a:r>
              <a:rPr lang="en-US" sz="1100" dirty="0"/>
              <a:t>Test Data</a:t>
            </a:r>
          </a:p>
          <a:p>
            <a:pPr marL="171450" lvl="0" indent="-171450" algn="just" rtl="0">
              <a:spcBef>
                <a:spcPts val="0"/>
              </a:spcBef>
              <a:spcAft>
                <a:spcPts val="0"/>
              </a:spcAft>
              <a:buFontTx/>
              <a:buChar char="-"/>
            </a:pPr>
            <a:endParaRPr lang="en-US" sz="1100" dirty="0"/>
          </a:p>
          <a:p>
            <a:pPr marL="0" lvl="0" indent="0" algn="just" rtl="0">
              <a:spcBef>
                <a:spcPts val="0"/>
              </a:spcBef>
              <a:spcAft>
                <a:spcPts val="0"/>
              </a:spcAft>
            </a:pPr>
            <a:r>
              <a:rPr lang="en-US" sz="1100" dirty="0"/>
              <a:t>This train-test split procedure is used to estimate the performance of machine learning algorithms when they are used to make predictions on data not used to train the model. (Brownlee, 2020)</a:t>
            </a:r>
            <a:endParaRPr lang="en-GB" sz="1100" dirty="0"/>
          </a:p>
        </p:txBody>
      </p:sp>
      <p:sp>
        <p:nvSpPr>
          <p:cNvPr id="630" name="Google Shape;630;p45"/>
          <p:cNvSpPr/>
          <p:nvPr/>
        </p:nvSpPr>
        <p:spPr>
          <a:xfrm>
            <a:off x="4480559" y="421136"/>
            <a:ext cx="3853543" cy="421617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54;p31">
            <a:extLst>
              <a:ext uri="{FF2B5EF4-FFF2-40B4-BE49-F238E27FC236}">
                <a16:creationId xmlns:a16="http://schemas.microsoft.com/office/drawing/2014/main" id="{7FD9C6EC-D774-8F26-9332-5252B718365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CF19762C-2906-1377-8203-8E38E3DE88FD}"/>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3" name="Picture 2" descr="Text&#10;&#10;Description automatically generated">
            <a:extLst>
              <a:ext uri="{FF2B5EF4-FFF2-40B4-BE49-F238E27FC236}">
                <a16:creationId xmlns:a16="http://schemas.microsoft.com/office/drawing/2014/main" id="{018C6BEB-A626-0258-7C90-BFA9B5A43FA1}"/>
              </a:ext>
            </a:extLst>
          </p:cNvPr>
          <p:cNvPicPr>
            <a:picLocks noChangeAspect="1"/>
          </p:cNvPicPr>
          <p:nvPr/>
        </p:nvPicPr>
        <p:blipFill>
          <a:blip r:embed="rId3"/>
          <a:stretch>
            <a:fillRect/>
          </a:stretch>
        </p:blipFill>
        <p:spPr>
          <a:xfrm>
            <a:off x="4555362" y="503821"/>
            <a:ext cx="3700852" cy="4090752"/>
          </a:xfrm>
          <a:prstGeom prst="rect">
            <a:avLst/>
          </a:prstGeom>
        </p:spPr>
      </p:pic>
    </p:spTree>
    <p:extLst>
      <p:ext uri="{BB962C8B-B14F-4D97-AF65-F5344CB8AC3E}">
        <p14:creationId xmlns:p14="http://schemas.microsoft.com/office/powerpoint/2010/main" val="276377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484869" y="421138"/>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Scaling</a:t>
            </a:r>
            <a:br>
              <a:rPr lang="en" dirty="0"/>
            </a:br>
            <a:r>
              <a:rPr lang="en" dirty="0"/>
              <a:t>Data</a:t>
            </a:r>
            <a:endParaRPr dirty="0"/>
          </a:p>
        </p:txBody>
      </p:sp>
      <p:sp>
        <p:nvSpPr>
          <p:cNvPr id="627" name="Google Shape;627;p45"/>
          <p:cNvSpPr txBox="1">
            <a:spLocks noGrp="1"/>
          </p:cNvSpPr>
          <p:nvPr>
            <p:ph type="subTitle" idx="1"/>
          </p:nvPr>
        </p:nvSpPr>
        <p:spPr>
          <a:xfrm>
            <a:off x="484869" y="1567745"/>
            <a:ext cx="2646900" cy="28180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We scale the in 3 ways, quantitative, qualitative nominal and qualitative ordinal.</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This allows us to get the most accurate results for their respective data types</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Various machine learning algorithms are sensitive when the data is not scaled.</a:t>
            </a:r>
          </a:p>
          <a:p>
            <a:pPr marL="0" lvl="0" indent="0" algn="just" rtl="0">
              <a:spcBef>
                <a:spcPts val="0"/>
              </a:spcBef>
              <a:spcAft>
                <a:spcPts val="0"/>
              </a:spcAft>
              <a:buNone/>
            </a:pPr>
            <a:r>
              <a:rPr lang="en-US" sz="1100" dirty="0"/>
              <a:t>There are various machine learning algorithms that use the same kind of basic strategies as their base concept under the algorithm.</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These base concepts are totally based on the mapping of the distance between data points; scaling of the data makes it easy for a model to learn and understand the problem. (Verma, 2021)</a:t>
            </a:r>
          </a:p>
        </p:txBody>
      </p:sp>
      <p:sp>
        <p:nvSpPr>
          <p:cNvPr id="630" name="Google Shape;630;p45"/>
          <p:cNvSpPr/>
          <p:nvPr/>
        </p:nvSpPr>
        <p:spPr>
          <a:xfrm>
            <a:off x="3853543" y="603990"/>
            <a:ext cx="5140234" cy="4216204"/>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54;p31">
            <a:extLst>
              <a:ext uri="{FF2B5EF4-FFF2-40B4-BE49-F238E27FC236}">
                <a16:creationId xmlns:a16="http://schemas.microsoft.com/office/drawing/2014/main" id="{CC6298FD-A0E8-DF32-52F4-9A7AC450776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A91E77BA-AAAF-CA22-EB0E-059C0FDEE9B0}"/>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7" name="Picture 6" descr="Text&#10;&#10;Description automatically generated">
            <a:extLst>
              <a:ext uri="{FF2B5EF4-FFF2-40B4-BE49-F238E27FC236}">
                <a16:creationId xmlns:a16="http://schemas.microsoft.com/office/drawing/2014/main" id="{D6223352-1175-D0AE-D215-A47BB21C4519}"/>
              </a:ext>
            </a:extLst>
          </p:cNvPr>
          <p:cNvPicPr>
            <a:picLocks noChangeAspect="1"/>
          </p:cNvPicPr>
          <p:nvPr/>
        </p:nvPicPr>
        <p:blipFill>
          <a:blip r:embed="rId3"/>
          <a:stretch>
            <a:fillRect/>
          </a:stretch>
        </p:blipFill>
        <p:spPr>
          <a:xfrm>
            <a:off x="3931221" y="666206"/>
            <a:ext cx="5004489" cy="4081932"/>
          </a:xfrm>
          <a:prstGeom prst="rect">
            <a:avLst/>
          </a:prstGeom>
        </p:spPr>
      </p:pic>
    </p:spTree>
    <p:extLst>
      <p:ext uri="{BB962C8B-B14F-4D97-AF65-F5344CB8AC3E}">
        <p14:creationId xmlns:p14="http://schemas.microsoft.com/office/powerpoint/2010/main" val="3611616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720000" y="522445"/>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br>
              <a:rPr lang="en" dirty="0"/>
            </a:br>
            <a:r>
              <a:rPr lang="en" dirty="0"/>
              <a:t>Encoding</a:t>
            </a:r>
            <a:endParaRPr dirty="0"/>
          </a:p>
        </p:txBody>
      </p:sp>
      <p:sp>
        <p:nvSpPr>
          <p:cNvPr id="627" name="Google Shape;627;p45"/>
          <p:cNvSpPr txBox="1">
            <a:spLocks noGrp="1"/>
          </p:cNvSpPr>
          <p:nvPr>
            <p:ph type="subTitle" idx="1"/>
          </p:nvPr>
        </p:nvSpPr>
        <p:spPr>
          <a:xfrm>
            <a:off x="720000" y="1691640"/>
            <a:ext cx="2646900" cy="292941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I encoded the ordinal data using </a:t>
            </a:r>
            <a:r>
              <a:rPr lang="en-US" sz="1100" dirty="0" err="1"/>
              <a:t>OneHotEncoder</a:t>
            </a:r>
            <a:r>
              <a:rPr lang="en-US" sz="1100" dirty="0"/>
              <a:t>, and the ordinal data using</a:t>
            </a:r>
          </a:p>
          <a:p>
            <a:pPr marL="0" lvl="0" indent="0" algn="just" rtl="0">
              <a:spcBef>
                <a:spcPts val="0"/>
              </a:spcBef>
              <a:spcAft>
                <a:spcPts val="0"/>
              </a:spcAft>
              <a:buNone/>
            </a:pPr>
            <a:r>
              <a:rPr lang="en-US" sz="1100" dirty="0" err="1"/>
              <a:t>OrdinalEncoder</a:t>
            </a:r>
            <a:r>
              <a:rPr lang="en-US" sz="1100" dirty="0"/>
              <a:t>. </a:t>
            </a:r>
          </a:p>
          <a:p>
            <a:pPr marL="0" lvl="0" indent="0" algn="just" rtl="0">
              <a:spcBef>
                <a:spcPts val="0"/>
              </a:spcBef>
              <a:spcAft>
                <a:spcPts val="0"/>
              </a:spcAft>
              <a:buNone/>
            </a:pPr>
            <a:endParaRPr lang="en-US" sz="1100" dirty="0"/>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One hot encoding makes our training data more useful and expressive, and it can be rescaled easily.</a:t>
            </a:r>
          </a:p>
          <a:p>
            <a:pPr marL="0" lvl="0" indent="0" algn="just" rtl="0">
              <a:spcBef>
                <a:spcPts val="0"/>
              </a:spcBef>
              <a:spcAft>
                <a:spcPts val="0"/>
              </a:spcAft>
              <a:buNone/>
            </a:pPr>
            <a:r>
              <a:rPr lang="en-US" sz="1100" dirty="0"/>
              <a:t>By using numeric values, we more easily determine a probability for our values.</a:t>
            </a:r>
          </a:p>
          <a:p>
            <a:pPr marL="0" lvl="0" indent="0" algn="just" rtl="0">
              <a:spcBef>
                <a:spcPts val="0"/>
              </a:spcBef>
              <a:spcAft>
                <a:spcPts val="0"/>
              </a:spcAft>
              <a:buNone/>
            </a:pPr>
            <a:r>
              <a:rPr lang="en-US" sz="1100" dirty="0"/>
              <a:t>In particular, one hot encoding is used for our output values, since it provides more nuanced predictions than single labels.  (Fawcett, 2021)</a:t>
            </a:r>
          </a:p>
        </p:txBody>
      </p:sp>
      <p:sp>
        <p:nvSpPr>
          <p:cNvPr id="630" name="Google Shape;630;p45"/>
          <p:cNvSpPr/>
          <p:nvPr/>
        </p:nvSpPr>
        <p:spPr>
          <a:xfrm>
            <a:off x="3755571" y="1613263"/>
            <a:ext cx="5179423" cy="207699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Text&#10;&#10;Description automatically generated">
            <a:extLst>
              <a:ext uri="{FF2B5EF4-FFF2-40B4-BE49-F238E27FC236}">
                <a16:creationId xmlns:a16="http://schemas.microsoft.com/office/drawing/2014/main" id="{F68B5421-25E9-B23A-E793-44B698C84A8C}"/>
              </a:ext>
            </a:extLst>
          </p:cNvPr>
          <p:cNvPicPr>
            <a:picLocks noChangeAspect="1"/>
          </p:cNvPicPr>
          <p:nvPr/>
        </p:nvPicPr>
        <p:blipFill>
          <a:blip r:embed="rId3"/>
          <a:stretch>
            <a:fillRect/>
          </a:stretch>
        </p:blipFill>
        <p:spPr>
          <a:xfrm>
            <a:off x="3902186" y="1762072"/>
            <a:ext cx="4886192" cy="1776797"/>
          </a:xfrm>
          <a:prstGeom prst="rect">
            <a:avLst/>
          </a:prstGeom>
        </p:spPr>
      </p:pic>
      <p:sp>
        <p:nvSpPr>
          <p:cNvPr id="27" name="Google Shape;254;p31">
            <a:extLst>
              <a:ext uri="{FF2B5EF4-FFF2-40B4-BE49-F238E27FC236}">
                <a16:creationId xmlns:a16="http://schemas.microsoft.com/office/drawing/2014/main" id="{7A828142-5746-CE47-D5E6-850342107CD8}"/>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9" name="Google Shape;255;p31">
            <a:extLst>
              <a:ext uri="{FF2B5EF4-FFF2-40B4-BE49-F238E27FC236}">
                <a16:creationId xmlns:a16="http://schemas.microsoft.com/office/drawing/2014/main" id="{E983B20A-A839-ECC3-FB1C-2D90B0E537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6" name="Picture 5" descr="Text&#10;&#10;Description automatically generated">
            <a:extLst>
              <a:ext uri="{FF2B5EF4-FFF2-40B4-BE49-F238E27FC236}">
                <a16:creationId xmlns:a16="http://schemas.microsoft.com/office/drawing/2014/main" id="{C9D36433-14FD-4E3B-506F-6BE201B3C431}"/>
              </a:ext>
            </a:extLst>
          </p:cNvPr>
          <p:cNvPicPr>
            <a:picLocks noChangeAspect="1"/>
          </p:cNvPicPr>
          <p:nvPr/>
        </p:nvPicPr>
        <p:blipFill>
          <a:blip r:embed="rId4"/>
          <a:stretch>
            <a:fillRect/>
          </a:stretch>
        </p:blipFill>
        <p:spPr>
          <a:xfrm>
            <a:off x="3902186" y="1752335"/>
            <a:ext cx="4886192" cy="1786404"/>
          </a:xfrm>
          <a:prstGeom prst="rect">
            <a:avLst/>
          </a:prstGeom>
        </p:spPr>
      </p:pic>
    </p:spTree>
  </p:cSld>
  <p:clrMapOvr>
    <a:masterClrMapping/>
  </p:clrMapOvr>
</p:sld>
</file>

<file path=ppt/theme/theme1.xml><?xml version="1.0" encoding="utf-8"?>
<a:theme xmlns:a="http://schemas.openxmlformats.org/drawingml/2006/main" name="Korean Minimalist Style Pitch Deck by Slidesgo">
  <a:themeElements>
    <a:clrScheme name="Simple Light">
      <a:dk1>
        <a:srgbClr val="212739"/>
      </a:dk1>
      <a:lt1>
        <a:srgbClr val="ECEBF8"/>
      </a:lt1>
      <a:dk2>
        <a:srgbClr val="FFFFFF"/>
      </a:dk2>
      <a:lt2>
        <a:srgbClr val="FFFFFF"/>
      </a:lt2>
      <a:accent1>
        <a:srgbClr val="B9B3FF"/>
      </a:accent1>
      <a:accent2>
        <a:srgbClr val="FFFFFF"/>
      </a:accent2>
      <a:accent3>
        <a:srgbClr val="FFFFFF"/>
      </a:accent3>
      <a:accent4>
        <a:srgbClr val="FFFFFF"/>
      </a:accent4>
      <a:accent5>
        <a:srgbClr val="FFFFFF"/>
      </a:accent5>
      <a:accent6>
        <a:srgbClr val="FFFFFF"/>
      </a:accent6>
      <a:hlink>
        <a:srgbClr val="2127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2229</Words>
  <Application>Microsoft Office PowerPoint</Application>
  <PresentationFormat>On-screen Show (16:9)</PresentationFormat>
  <Paragraphs>226</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Nunito</vt:lpstr>
      <vt:lpstr>Georgia</vt:lpstr>
      <vt:lpstr>Bigshot One</vt:lpstr>
      <vt:lpstr>Calibri</vt:lpstr>
      <vt:lpstr>Times New Roman</vt:lpstr>
      <vt:lpstr>Big Shoulders Text Black</vt:lpstr>
      <vt:lpstr>Overpass</vt:lpstr>
      <vt:lpstr>Arial</vt:lpstr>
      <vt:lpstr>Korean Minimalist Style Pitch Deck by Slidesgo</vt:lpstr>
      <vt:lpstr>AIML Regression</vt:lpstr>
      <vt:lpstr>01.</vt:lpstr>
      <vt:lpstr>Problem Breakdown</vt:lpstr>
      <vt:lpstr>Problem</vt:lpstr>
      <vt:lpstr>Data Manipulation &amp; Exploration</vt:lpstr>
      <vt:lpstr>Data Cleaning</vt:lpstr>
      <vt:lpstr>Splitting Data</vt:lpstr>
      <vt:lpstr>Scaling Data</vt:lpstr>
      <vt:lpstr>Data Encoding</vt:lpstr>
      <vt:lpstr>Feature Engineering</vt:lpstr>
      <vt:lpstr>Data Exploration Chi-Square Test for Association</vt:lpstr>
      <vt:lpstr>Data Exploration Lasso Regression for Feature Importance Analysis </vt:lpstr>
      <vt:lpstr>Data Exploration Correlation Matrix</vt:lpstr>
      <vt:lpstr>Modelling &amp; Tuning</vt:lpstr>
      <vt:lpstr>Evaluation Metrics</vt:lpstr>
      <vt:lpstr>Evaluation Metrics</vt:lpstr>
      <vt:lpstr>Evaluation Metrics</vt:lpstr>
      <vt:lpstr>Models Used</vt:lpstr>
      <vt:lpstr>kNN Regressor</vt:lpstr>
      <vt:lpstr>Gradient Boosting</vt:lpstr>
      <vt:lpstr>Gradient Boosting (Hyperparameter Tuned)</vt:lpstr>
      <vt:lpstr>Conclusion</vt:lpstr>
      <vt:lpstr>Conclusion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Classification</dc:title>
  <cp:lastModifiedBy>JUSTIN WONG JUIN HNG</cp:lastModifiedBy>
  <cp:revision>4</cp:revision>
  <dcterms:modified xsi:type="dcterms:W3CDTF">2022-06-17T04:10:02Z</dcterms:modified>
</cp:coreProperties>
</file>